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1"/>
  </p:notesMasterIdLst>
  <p:sldIdLst>
    <p:sldId id="284" r:id="rId3"/>
    <p:sldId id="303" r:id="rId4"/>
    <p:sldId id="258" r:id="rId5"/>
    <p:sldId id="305" r:id="rId6"/>
    <p:sldId id="298" r:id="rId7"/>
    <p:sldId id="308" r:id="rId8"/>
    <p:sldId id="304" r:id="rId9"/>
    <p:sldId id="346" r:id="rId10"/>
    <p:sldId id="374" r:id="rId11"/>
    <p:sldId id="311" r:id="rId12"/>
    <p:sldId id="354" r:id="rId13"/>
    <p:sldId id="313" r:id="rId14"/>
    <p:sldId id="314" r:id="rId15"/>
    <p:sldId id="339" r:id="rId16"/>
    <p:sldId id="272" r:id="rId17"/>
    <p:sldId id="347" r:id="rId18"/>
    <p:sldId id="348" r:id="rId19"/>
    <p:sldId id="352" r:id="rId20"/>
    <p:sldId id="349" r:id="rId21"/>
    <p:sldId id="351" r:id="rId22"/>
    <p:sldId id="368" r:id="rId23"/>
    <p:sldId id="264" r:id="rId24"/>
    <p:sldId id="273" r:id="rId25"/>
    <p:sldId id="274" r:id="rId26"/>
    <p:sldId id="275" r:id="rId27"/>
    <p:sldId id="365" r:id="rId28"/>
    <p:sldId id="356" r:id="rId29"/>
    <p:sldId id="370" r:id="rId30"/>
    <p:sldId id="372" r:id="rId31"/>
    <p:sldId id="364" r:id="rId32"/>
    <p:sldId id="367" r:id="rId33"/>
    <p:sldId id="369" r:id="rId34"/>
    <p:sldId id="390" r:id="rId35"/>
    <p:sldId id="309" r:id="rId36"/>
    <p:sldId id="378" r:id="rId37"/>
    <p:sldId id="380" r:id="rId38"/>
    <p:sldId id="381" r:id="rId39"/>
    <p:sldId id="382" r:id="rId40"/>
    <p:sldId id="383" r:id="rId41"/>
    <p:sldId id="384" r:id="rId42"/>
    <p:sldId id="385" r:id="rId43"/>
    <p:sldId id="389" r:id="rId44"/>
    <p:sldId id="375" r:id="rId45"/>
    <p:sldId id="371" r:id="rId46"/>
    <p:sldId id="387" r:id="rId47"/>
    <p:sldId id="379" r:id="rId48"/>
    <p:sldId id="386" r:id="rId49"/>
    <p:sldId id="376" r:id="rId50"/>
    <p:sldId id="391" r:id="rId51"/>
    <p:sldId id="341" r:id="rId52"/>
    <p:sldId id="281" r:id="rId53"/>
    <p:sldId id="291" r:id="rId54"/>
    <p:sldId id="299" r:id="rId55"/>
    <p:sldId id="306" r:id="rId56"/>
    <p:sldId id="307" r:id="rId57"/>
    <p:sldId id="340" r:id="rId58"/>
    <p:sldId id="315" r:id="rId59"/>
    <p:sldId id="316" r:id="rId6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00FA00"/>
    <a:srgbClr val="1C1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 autoAdjust="0"/>
    <p:restoredTop sz="93010" autoAdjust="0"/>
  </p:normalViewPr>
  <p:slideViewPr>
    <p:cSldViewPr snapToGrid="0" snapToObjects="1">
      <p:cViewPr varScale="1">
        <p:scale>
          <a:sx n="90" d="100"/>
          <a:sy n="90" d="100"/>
        </p:scale>
        <p:origin x="20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overview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nhanhthi.com/titanic-disaster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joshstarmer/playlist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StatQuest" TargetMode="External"/><Relationship Id="rId4" Type="http://schemas.openxmlformats.org/officeDocument/2006/relationships/hyperlink" Target="https://www.coursera.org/learn/machine-learni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34282/relationship-between-svd-and-pca-how-to-use-svd-to-perform-pc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PCA/</a:t>
            </a:r>
            <a:r>
              <a:rPr lang="en-US" dirty="0" err="1"/>
              <a:t>tSNE</a:t>
            </a:r>
            <a:r>
              <a:rPr lang="en-US" dirty="0"/>
              <a:t>/HMM/SVM</a:t>
            </a:r>
          </a:p>
          <a:p>
            <a:r>
              <a:rPr lang="en-US" dirty="0"/>
              <a:t>1.</a:t>
            </a:r>
            <a:r>
              <a:rPr lang="zh-CN" altLang="en-US" dirty="0"/>
              <a:t>可以学习到机器学习的基本概念和分类，当自己遇到某些问题的时候能想到使用机器学习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两个最常用的降维方法原理，如何正确的解读相关的数据，不至于过度解读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12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1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5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3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47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t-SNE</a:t>
            </a:r>
            <a:r>
              <a:rPr lang="zh-CN" altLang="en-US" dirty="0"/>
              <a:t>算法具有扩展密集簇并缩小稀疏簇的特点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13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鸢尾花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4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46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93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82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4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https://www.kaggle.com/c/titanic/overview</a:t>
            </a:r>
            <a:endParaRPr lang="en-US" dirty="0"/>
          </a:p>
          <a:p>
            <a:r>
              <a:rPr lang="en-US" dirty="0">
                <a:hlinkClick r:id="rId4"/>
              </a:rPr>
              <a:t>https://dinhanhthi.com/titanic-disaster/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59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61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69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8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58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n_neighbors</a:t>
            </a:r>
            <a:r>
              <a:rPr lang="en-US" altLang="zh-CN" dirty="0"/>
              <a:t>:</a:t>
            </a:r>
            <a:r>
              <a:rPr lang="zh-CN" altLang="en-US" dirty="0"/>
              <a:t>这决定了流形结构局部逼近中相邻点的个数。更大的值将导致更多的全局结构被保留，而失去了详细的局部结构。一般来说，这个参数应该在</a:t>
            </a:r>
            <a:r>
              <a:rPr lang="en-US" altLang="zh-CN" dirty="0"/>
              <a:t>5</a:t>
            </a:r>
            <a:r>
              <a:rPr lang="zh-CN" altLang="en-US" dirty="0"/>
              <a:t>到</a:t>
            </a:r>
            <a:r>
              <a:rPr lang="en-US" altLang="zh-CN" dirty="0"/>
              <a:t>50</a:t>
            </a:r>
            <a:r>
              <a:rPr lang="zh-CN" altLang="en-US" dirty="0"/>
              <a:t>之间，</a:t>
            </a:r>
            <a:r>
              <a:rPr lang="en-US" altLang="zh-CN" dirty="0"/>
              <a:t>10</a:t>
            </a:r>
            <a:r>
              <a:rPr lang="zh-CN" altLang="en-US" dirty="0"/>
              <a:t>到</a:t>
            </a:r>
            <a:r>
              <a:rPr lang="en-US" altLang="zh-CN" dirty="0"/>
              <a:t>15</a:t>
            </a:r>
            <a:r>
              <a:rPr lang="zh-CN" altLang="en-US" dirty="0"/>
              <a:t>是一个合理的默认值。</a:t>
            </a:r>
          </a:p>
          <a:p>
            <a:r>
              <a:rPr lang="en-US" altLang="zh-CN" dirty="0" err="1"/>
              <a:t>min_dist</a:t>
            </a:r>
            <a:r>
              <a:rPr lang="en-US" altLang="zh-CN" dirty="0"/>
              <a:t>: </a:t>
            </a:r>
            <a:r>
              <a:rPr lang="zh-CN" altLang="en-US" dirty="0"/>
              <a:t>这控制了嵌入的紧密程度，允许压缩点在一起。数值越大，嵌入点分布越均匀</a:t>
            </a:r>
            <a:r>
              <a:rPr lang="en-US" altLang="zh-CN" dirty="0"/>
              <a:t>;</a:t>
            </a:r>
            <a:r>
              <a:rPr lang="zh-CN" altLang="en-US" dirty="0"/>
              <a:t>数值越小，算法对局部结构的优化越精确。合理的值在</a:t>
            </a:r>
            <a:r>
              <a:rPr lang="en-US" altLang="zh-CN" dirty="0"/>
              <a:t>0.001</a:t>
            </a:r>
            <a:r>
              <a:rPr lang="zh-CN" altLang="en-US" dirty="0"/>
              <a:t>到</a:t>
            </a:r>
            <a:r>
              <a:rPr lang="en-US" altLang="zh-CN" dirty="0"/>
              <a:t>0.5</a:t>
            </a:r>
            <a:r>
              <a:rPr lang="zh-CN" altLang="en-US" dirty="0"/>
              <a:t>之间，</a:t>
            </a:r>
            <a:r>
              <a:rPr lang="en-US" altLang="zh-CN" dirty="0"/>
              <a:t>0.1</a:t>
            </a:r>
            <a:r>
              <a:rPr lang="zh-CN" altLang="en-US" dirty="0"/>
              <a:t>是合理的默认值。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41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81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模糊单纯复形 </a:t>
            </a:r>
            <a:r>
              <a:rPr lang="en-US" altLang="zh-CN" dirty="0"/>
              <a:t>fuzzy simplicial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72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https://www.youtube.com/c/joshstarmer/playlists</a:t>
            </a:r>
            <a:endParaRPr lang="en-US" dirty="0"/>
          </a:p>
          <a:p>
            <a:r>
              <a:rPr lang="en-US" dirty="0">
                <a:hlinkClick r:id="rId4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5"/>
              </a:rPr>
              <a:t>https://github.com/StatQuest</a:t>
            </a:r>
            <a:endParaRPr lang="en-US" dirty="0"/>
          </a:p>
          <a:p>
            <a:r>
              <a:rPr lang="en-US" altLang="zh-CN" dirty="0"/>
              <a:t> https://scikit-learn.org/stable/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Embedding/</a:t>
            </a:r>
          </a:p>
        </p:txBody>
      </p:sp>
    </p:spTree>
    <p:extLst>
      <p:ext uri="{BB962C8B-B14F-4D97-AF65-F5344CB8AC3E}">
        <p14:creationId xmlns:p14="http://schemas.microsoft.com/office/powerpoint/2010/main" val="40444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Embedding/</a:t>
            </a:r>
          </a:p>
        </p:txBody>
      </p:sp>
    </p:spTree>
    <p:extLst>
      <p:ext uri="{BB962C8B-B14F-4D97-AF65-F5344CB8AC3E}">
        <p14:creationId xmlns:p14="http://schemas.microsoft.com/office/powerpoint/2010/main" val="265251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各种机器学习算法难以处理高维度的数据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数据本身具有其本征维度，很多相关的维度是冗余的，因此我们需要进行降维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1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0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52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https://stats.stackexchange.com/questions/134282/relationship-between-svd-and-pca-how-to-use-svd-to-perform-pca</a:t>
            </a:r>
            <a:endParaRPr lang="en-US" b="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9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按重要性从大到小排列的新特征，</a:t>
            </a:r>
            <a:r>
              <a:rPr lang="en-US" altLang="zh-CN" dirty="0"/>
              <a:t>2.</a:t>
            </a:r>
            <a:r>
              <a:rPr lang="zh-CN" altLang="en-US" dirty="0"/>
              <a:t>它们是原来特征的线性组合，相互之间不相关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3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1693385" y="4300582"/>
            <a:ext cx="13953493" cy="6258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b10067705dm-001_2880x2161.jpg"/>
          <p:cNvSpPr>
            <a:spLocks noGrp="1"/>
          </p:cNvSpPr>
          <p:nvPr>
            <p:ph type="pic" idx="21"/>
          </p:nvPr>
        </p:nvSpPr>
        <p:spPr>
          <a:xfrm>
            <a:off x="0" y="-2258"/>
            <a:ext cx="17340263" cy="97581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">
            <a:extLst>
              <a:ext uri="{FF2B5EF4-FFF2-40B4-BE49-F238E27FC236}">
                <a16:creationId xmlns:a16="http://schemas.microsoft.com/office/drawing/2014/main" id="{9A60970D-DED7-4ECB-BA90-CBE666588BB0}"/>
              </a:ext>
            </a:extLst>
          </p:cNvPr>
          <p:cNvGrpSpPr>
            <a:grpSpLocks/>
          </p:cNvGrpSpPr>
          <p:nvPr/>
        </p:nvGrpSpPr>
        <p:grpSpPr bwMode="auto">
          <a:xfrm>
            <a:off x="874916" y="1324563"/>
            <a:ext cx="8066157" cy="1655704"/>
            <a:chOff x="914400" y="914400"/>
            <a:chExt cx="5321300" cy="10922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3D40C45-4BF0-4A93-9789-6E65C9E4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46" y="1045084"/>
              <a:ext cx="694910" cy="769289"/>
            </a:xfrm>
            <a:custGeom>
              <a:avLst/>
              <a:gdLst>
                <a:gd name="T0" fmla="*/ 296922 w 694910"/>
                <a:gd name="T1" fmla="*/ 735104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9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4 h 769288"/>
                <a:gd name="T22" fmla="*/ 351087 w 694910"/>
                <a:gd name="T23" fmla="*/ 770814 h 769288"/>
                <a:gd name="T24" fmla="*/ 346708 w 694910"/>
                <a:gd name="T25" fmla="*/ 770814 h 769288"/>
                <a:gd name="T26" fmla="*/ 296922 w 694910"/>
                <a:gd name="T27" fmla="*/ 735104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97876DE-0146-4AD9-8988-C828BA72E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971" y="1045654"/>
              <a:ext cx="85674" cy="759791"/>
            </a:xfrm>
            <a:custGeom>
              <a:avLst/>
              <a:gdLst>
                <a:gd name="T0" fmla="*/ 0 w 85673"/>
                <a:gd name="T1" fmla="*/ 42738 h 759791"/>
                <a:gd name="T2" fmla="*/ 42842 w 85673"/>
                <a:gd name="T3" fmla="*/ 0 h 759791"/>
                <a:gd name="T4" fmla="*/ 85679 w 85673"/>
                <a:gd name="T5" fmla="*/ 42738 h 759791"/>
                <a:gd name="T6" fmla="*/ 85679 w 85673"/>
                <a:gd name="T7" fmla="*/ 723701 h 759791"/>
                <a:gd name="T8" fmla="*/ 42842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D73A95-1115-4E7B-8AD6-E9A385983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364" y="1039576"/>
              <a:ext cx="561640" cy="769289"/>
            </a:xfrm>
            <a:custGeom>
              <a:avLst/>
              <a:gdLst>
                <a:gd name="T0" fmla="*/ 16293 w 561639"/>
                <a:gd name="T1" fmla="*/ 676884 h 769288"/>
                <a:gd name="T2" fmla="*/ 15 w 561639"/>
                <a:gd name="T3" fmla="*/ 644403 h 769288"/>
                <a:gd name="T4" fmla="*/ 40750 w 561639"/>
                <a:gd name="T5" fmla="*/ 602241 h 769288"/>
                <a:gd name="T6" fmla="*/ 41234 w 561639"/>
                <a:gd name="T7" fmla="*/ 602235 h 769288"/>
                <a:gd name="T8" fmla="*/ 67222 w 561639"/>
                <a:gd name="T9" fmla="*/ 611732 h 769288"/>
                <a:gd name="T10" fmla="*/ 306733 w 561639"/>
                <a:gd name="T11" fmla="*/ 701957 h 769288"/>
                <a:gd name="T12" fmla="*/ 475796 w 561639"/>
                <a:gd name="T13" fmla="*/ 573268 h 769288"/>
                <a:gd name="T14" fmla="*/ 475796 w 561639"/>
                <a:gd name="T15" fmla="*/ 570893 h 769288"/>
                <a:gd name="T16" fmla="*/ 278551 w 561639"/>
                <a:gd name="T17" fmla="*/ 427103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5 w 561639"/>
                <a:gd name="T25" fmla="*/ 74650 h 769288"/>
                <a:gd name="T26" fmla="*/ 533197 w 561639"/>
                <a:gd name="T27" fmla="*/ 109220 h 769288"/>
                <a:gd name="T28" fmla="*/ 492264 w 561639"/>
                <a:gd name="T29" fmla="*/ 150249 h 769288"/>
                <a:gd name="T30" fmla="*/ 492074 w 561639"/>
                <a:gd name="T31" fmla="*/ 150249 h 769288"/>
                <a:gd name="T32" fmla="*/ 467133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4 w 561639"/>
                <a:gd name="T41" fmla="*/ 347605 h 769288"/>
                <a:gd name="T42" fmla="*/ 562517 w 561639"/>
                <a:gd name="T43" fmla="*/ 561681 h 769288"/>
                <a:gd name="T44" fmla="*/ 562517 w 561639"/>
                <a:gd name="T45" fmla="*/ 563865 h 769288"/>
                <a:gd name="T46" fmla="*/ 303496 w 561639"/>
                <a:gd name="T47" fmla="*/ 777936 h 769288"/>
                <a:gd name="T48" fmla="*/ 16293 w 561639"/>
                <a:gd name="T49" fmla="*/ 676884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C1C930-F976-45E3-9CFF-50F4E2004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27" y="1040050"/>
              <a:ext cx="533082" cy="759791"/>
            </a:xfrm>
            <a:custGeom>
              <a:avLst/>
              <a:gdLst>
                <a:gd name="T0" fmla="*/ 20561 w 533081"/>
                <a:gd name="T1" fmla="*/ 685332 h 759791"/>
                <a:gd name="T2" fmla="*/ 278730 w 533081"/>
                <a:gd name="T3" fmla="*/ 457964 h 759791"/>
                <a:gd name="T4" fmla="*/ 436466 w 533081"/>
                <a:gd name="T5" fmla="*/ 220529 h 759791"/>
                <a:gd name="T6" fmla="*/ 284157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4 w 533081"/>
                <a:gd name="T19" fmla="*/ 0 h 759791"/>
                <a:gd name="T20" fmla="*/ 524995 w 533081"/>
                <a:gd name="T21" fmla="*/ 213406 h 759791"/>
                <a:gd name="T22" fmla="*/ 524995 w 533081"/>
                <a:gd name="T23" fmla="*/ 215496 h 759791"/>
                <a:gd name="T24" fmla="*/ 333752 w 533081"/>
                <a:gd name="T25" fmla="*/ 508585 h 759791"/>
                <a:gd name="T26" fmla="*/ 131842 w 533081"/>
                <a:gd name="T27" fmla="*/ 687516 h 759791"/>
                <a:gd name="T28" fmla="*/ 498056 w 533081"/>
                <a:gd name="T29" fmla="*/ 687516 h 759791"/>
                <a:gd name="T30" fmla="*/ 538867 w 533081"/>
                <a:gd name="T31" fmla="*/ 724393 h 759791"/>
                <a:gd name="T32" fmla="*/ 501905 w 533081"/>
                <a:gd name="T33" fmla="*/ 765110 h 759791"/>
                <a:gd name="T34" fmla="*/ 498056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EEF36C-7ED6-4C0F-A81E-22EF2ADBF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736" y="1038056"/>
              <a:ext cx="637794" cy="778786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D46A915-40A2-4209-8B41-180DD40B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220" y="1042419"/>
              <a:ext cx="237983" cy="759791"/>
            </a:xfrm>
            <a:custGeom>
              <a:avLst/>
              <a:gdLst>
                <a:gd name="T0" fmla="*/ 160971 w 237983"/>
                <a:gd name="T1" fmla="*/ 88141 h 759791"/>
                <a:gd name="T2" fmla="*/ 55117 w 237983"/>
                <a:gd name="T3" fmla="*/ 122617 h 759791"/>
                <a:gd name="T4" fmla="*/ 36744 w 237983"/>
                <a:gd name="T5" fmla="*/ 125846 h 759791"/>
                <a:gd name="T6" fmla="*/ 0 w 237983"/>
                <a:gd name="T7" fmla="*/ 89281 h 759791"/>
                <a:gd name="T8" fmla="*/ 30271 w 237983"/>
                <a:gd name="T9" fmla="*/ 52621 h 759791"/>
                <a:gd name="T10" fmla="*/ 154498 w 237983"/>
                <a:gd name="T11" fmla="*/ 9503 h 759791"/>
                <a:gd name="T12" fmla="*/ 200953 w 237983"/>
                <a:gd name="T13" fmla="*/ 6 h 759791"/>
                <a:gd name="T14" fmla="*/ 203333 w 237983"/>
                <a:gd name="T15" fmla="*/ 6 h 759791"/>
                <a:gd name="T16" fmla="*/ 245502 w 237983"/>
                <a:gd name="T17" fmla="*/ 40740 h 759791"/>
                <a:gd name="T18" fmla="*/ 245503 w 237983"/>
                <a:gd name="T19" fmla="*/ 41984 h 759791"/>
                <a:gd name="T20" fmla="*/ 245503 w 237983"/>
                <a:gd name="T21" fmla="*/ 725131 h 759791"/>
                <a:gd name="T22" fmla="*/ 203816 w 237983"/>
                <a:gd name="T23" fmla="*/ 768244 h 759791"/>
                <a:gd name="T24" fmla="*/ 203333 w 237983"/>
                <a:gd name="T25" fmla="*/ 768250 h 759791"/>
                <a:gd name="T26" fmla="*/ 161257 w 237983"/>
                <a:gd name="T27" fmla="*/ 725131 h 759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7983" h="759791">
                  <a:moveTo>
                    <a:pt x="160971" y="88141"/>
                  </a:moveTo>
                  <a:lnTo>
                    <a:pt x="55117" y="122617"/>
                  </a:lnTo>
                  <a:cubicBezTo>
                    <a:pt x="49199" y="124644"/>
                    <a:pt x="43000" y="125734"/>
                    <a:pt x="36744" y="125846"/>
                  </a:cubicBezTo>
                  <a:cubicBezTo>
                    <a:pt x="16552" y="125692"/>
                    <a:pt x="207" y="109426"/>
                    <a:pt x="0" y="89281"/>
                  </a:cubicBezTo>
                  <a:cubicBezTo>
                    <a:pt x="0" y="70951"/>
                    <a:pt x="11899" y="59079"/>
                    <a:pt x="30271" y="52621"/>
                  </a:cubicBezTo>
                  <a:lnTo>
                    <a:pt x="154498" y="9503"/>
                  </a:lnTo>
                  <a:cubicBezTo>
                    <a:pt x="169428" y="4066"/>
                    <a:pt x="185083" y="866"/>
                    <a:pt x="200953" y="6"/>
                  </a:cubicBezTo>
                  <a:lnTo>
                    <a:pt x="203333" y="6"/>
                  </a:lnTo>
                  <a:cubicBezTo>
                    <a:pt x="226252" y="-364"/>
                    <a:pt x="245132" y="17874"/>
                    <a:pt x="245502" y="40740"/>
                  </a:cubicBezTo>
                  <a:cubicBezTo>
                    <a:pt x="245508" y="41155"/>
                    <a:pt x="245509" y="41569"/>
                    <a:pt x="245503" y="41984"/>
                  </a:cubicBezTo>
                  <a:lnTo>
                    <a:pt x="245503" y="725131"/>
                  </a:lnTo>
                  <a:cubicBezTo>
                    <a:pt x="245924" y="748521"/>
                    <a:pt x="227260" y="767823"/>
                    <a:pt x="203816" y="768244"/>
                  </a:cubicBezTo>
                  <a:cubicBezTo>
                    <a:pt x="203655" y="768246"/>
                    <a:pt x="203494" y="768248"/>
                    <a:pt x="203333" y="768250"/>
                  </a:cubicBezTo>
                  <a:cubicBezTo>
                    <a:pt x="179890" y="767682"/>
                    <a:pt x="161198" y="748527"/>
                    <a:pt x="161257" y="725131"/>
                  </a:cubicBezTo>
                  <a:lnTo>
                    <a:pt x="160971" y="88141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B3AA22-1D21-4F15-92BD-33E1ADF32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28" y="1037486"/>
              <a:ext cx="561640" cy="778786"/>
            </a:xfrm>
            <a:custGeom>
              <a:avLst/>
              <a:gdLst>
                <a:gd name="T0" fmla="*/ 39981 w 561639"/>
                <a:gd name="T1" fmla="*/ 705181 h 778786"/>
                <a:gd name="T2" fmla="*/ 25127 w 561639"/>
                <a:gd name="T3" fmla="*/ 649499 h 778786"/>
                <a:gd name="T4" fmla="*/ 61590 w 561639"/>
                <a:gd name="T5" fmla="*/ 629202 h 778786"/>
                <a:gd name="T6" fmla="*/ 88530 w 561639"/>
                <a:gd name="T7" fmla="*/ 637845 h 778786"/>
                <a:gd name="T8" fmla="*/ 252738 w 561639"/>
                <a:gd name="T9" fmla="*/ 702522 h 778786"/>
                <a:gd name="T10" fmla="*/ 477494 w 561639"/>
                <a:gd name="T11" fmla="*/ 371728 h 778786"/>
                <a:gd name="T12" fmla="*/ 263590 w 561639"/>
                <a:gd name="T13" fmla="*/ 492345 h 778786"/>
                <a:gd name="T14" fmla="*/ 0 w 561639"/>
                <a:gd name="T15" fmla="*/ 258614 h 778786"/>
                <a:gd name="T16" fmla="*/ 0 w 561639"/>
                <a:gd name="T17" fmla="*/ 256430 h 778786"/>
                <a:gd name="T18" fmla="*/ 272252 w 561639"/>
                <a:gd name="T19" fmla="*/ 0 h 778786"/>
                <a:gd name="T20" fmla="*/ 471021 w 561639"/>
                <a:gd name="T21" fmla="*/ 77499 h 778786"/>
                <a:gd name="T22" fmla="*/ 564976 w 561639"/>
                <a:gd name="T23" fmla="*/ 369543 h 778786"/>
                <a:gd name="T24" fmla="*/ 564976 w 561639"/>
                <a:gd name="T25" fmla="*/ 371728 h 778786"/>
                <a:gd name="T26" fmla="*/ 250834 w 561639"/>
                <a:gd name="T27" fmla="*/ 780116 h 778786"/>
                <a:gd name="T28" fmla="*/ 39981 w 561639"/>
                <a:gd name="T29" fmla="*/ 705181 h 778786"/>
                <a:gd name="T30" fmla="*/ 461311 w 561639"/>
                <a:gd name="T31" fmla="*/ 249307 h 778786"/>
                <a:gd name="T32" fmla="*/ 461311 w 561639"/>
                <a:gd name="T33" fmla="*/ 247217 h 778786"/>
                <a:gd name="T34" fmla="*/ 269016 w 561639"/>
                <a:gd name="T35" fmla="*/ 76264 h 778786"/>
                <a:gd name="T36" fmla="*/ 87483 w 561639"/>
                <a:gd name="T37" fmla="*/ 252916 h 778786"/>
                <a:gd name="T38" fmla="*/ 87483 w 561639"/>
                <a:gd name="T39" fmla="*/ 255100 h 778786"/>
                <a:gd name="T40" fmla="*/ 273299 w 561639"/>
                <a:gd name="T41" fmla="*/ 419975 h 778786"/>
                <a:gd name="T42" fmla="*/ 461311 w 561639"/>
                <a:gd name="T43" fmla="*/ 249307 h 7787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61639" h="778786">
                  <a:moveTo>
                    <a:pt x="39981" y="705181"/>
                  </a:moveTo>
                  <a:cubicBezTo>
                    <a:pt x="20468" y="693898"/>
                    <a:pt x="13817" y="668968"/>
                    <a:pt x="25127" y="649499"/>
                  </a:cubicBezTo>
                  <a:cubicBezTo>
                    <a:pt x="32634" y="636577"/>
                    <a:pt x="46626" y="628789"/>
                    <a:pt x="61590" y="629202"/>
                  </a:cubicBezTo>
                  <a:cubicBezTo>
                    <a:pt x="71222" y="629401"/>
                    <a:pt x="80587" y="632405"/>
                    <a:pt x="88530" y="637845"/>
                  </a:cubicBezTo>
                  <a:cubicBezTo>
                    <a:pt x="141552" y="680963"/>
                    <a:pt x="193242" y="702522"/>
                    <a:pt x="252738" y="702522"/>
                  </a:cubicBezTo>
                  <a:cubicBezTo>
                    <a:pt x="388864" y="702522"/>
                    <a:pt x="480726" y="564620"/>
                    <a:pt x="477489" y="371728"/>
                  </a:cubicBezTo>
                  <a:cubicBezTo>
                    <a:pt x="436461" y="437450"/>
                    <a:pt x="368398" y="492345"/>
                    <a:pt x="263590" y="492345"/>
                  </a:cubicBezTo>
                  <a:cubicBezTo>
                    <a:pt x="108044" y="492345"/>
                    <a:pt x="0" y="394332"/>
                    <a:pt x="0" y="258614"/>
                  </a:cubicBezTo>
                  <a:lnTo>
                    <a:pt x="0" y="256430"/>
                  </a:lnTo>
                  <a:cubicBezTo>
                    <a:pt x="0" y="113114"/>
                    <a:pt x="111281" y="0"/>
                    <a:pt x="272252" y="0"/>
                  </a:cubicBezTo>
                  <a:cubicBezTo>
                    <a:pt x="358688" y="0"/>
                    <a:pt x="422372" y="29062"/>
                    <a:pt x="471016" y="77499"/>
                  </a:cubicBezTo>
                  <a:cubicBezTo>
                    <a:pt x="528132" y="134483"/>
                    <a:pt x="564971" y="218725"/>
                    <a:pt x="564971" y="369543"/>
                  </a:cubicBezTo>
                  <a:lnTo>
                    <a:pt x="564971" y="371728"/>
                  </a:lnTo>
                  <a:cubicBezTo>
                    <a:pt x="564971" y="610872"/>
                    <a:pt x="437508" y="780116"/>
                    <a:pt x="250834" y="780116"/>
                  </a:cubicBezTo>
                  <a:cubicBezTo>
                    <a:pt x="164208" y="780591"/>
                    <a:pt x="97192" y="748205"/>
                    <a:pt x="39981" y="705181"/>
                  </a:cubicBezTo>
                  <a:close/>
                  <a:moveTo>
                    <a:pt x="461306" y="249307"/>
                  </a:moveTo>
                  <a:lnTo>
                    <a:pt x="461306" y="247217"/>
                  </a:lnTo>
                  <a:cubicBezTo>
                    <a:pt x="461306" y="151293"/>
                    <a:pt x="382391" y="76264"/>
                    <a:pt x="269016" y="76264"/>
                  </a:cubicBezTo>
                  <a:cubicBezTo>
                    <a:pt x="155641" y="76264"/>
                    <a:pt x="87483" y="159176"/>
                    <a:pt x="87483" y="252916"/>
                  </a:cubicBezTo>
                  <a:lnTo>
                    <a:pt x="87483" y="255100"/>
                  </a:lnTo>
                  <a:cubicBezTo>
                    <a:pt x="87483" y="351024"/>
                    <a:pt x="163161" y="419975"/>
                    <a:pt x="273299" y="419975"/>
                  </a:cubicBezTo>
                  <a:cubicBezTo>
                    <a:pt x="388864" y="419595"/>
                    <a:pt x="461306" y="335543"/>
                    <a:pt x="461306" y="249307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6F6FAAA-8419-4913-974A-A445BA8AC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77" y="1135547"/>
              <a:ext cx="171348" cy="161456"/>
            </a:xfrm>
            <a:custGeom>
              <a:avLst/>
              <a:gdLst>
                <a:gd name="T0" fmla="*/ 146345 w 171347"/>
                <a:gd name="T1" fmla="*/ 145837 h 161455"/>
                <a:gd name="T2" fmla="*/ 25179 w 171347"/>
                <a:gd name="T3" fmla="*/ 146008 h 161455"/>
                <a:gd name="T4" fmla="*/ 25008 w 171347"/>
                <a:gd name="T5" fmla="*/ 25121 h 161455"/>
                <a:gd name="T6" fmla="*/ 146174 w 171347"/>
                <a:gd name="T7" fmla="*/ 24951 h 161455"/>
                <a:gd name="T8" fmla="*/ 146345 w 171347"/>
                <a:gd name="T9" fmla="*/ 25121 h 161455"/>
                <a:gd name="T10" fmla="*/ 146345 w 171347"/>
                <a:gd name="T11" fmla="*/ 145837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15F096E-56A7-424B-8A78-DA0B5F83D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99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A374926-4BF6-4BC9-A7C9-8D9128596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05" y="1135547"/>
              <a:ext cx="171348" cy="161456"/>
            </a:xfrm>
            <a:custGeom>
              <a:avLst/>
              <a:gdLst>
                <a:gd name="T0" fmla="*/ 25008 w 171347"/>
                <a:gd name="T1" fmla="*/ 25121 h 161455"/>
                <a:gd name="T2" fmla="*/ 146174 w 171347"/>
                <a:gd name="T3" fmla="*/ 24951 h 161455"/>
                <a:gd name="T4" fmla="*/ 146345 w 171347"/>
                <a:gd name="T5" fmla="*/ 145837 h 161455"/>
                <a:gd name="T6" fmla="*/ 25179 w 171347"/>
                <a:gd name="T7" fmla="*/ 146008 h 161455"/>
                <a:gd name="T8" fmla="*/ 25008 w 171347"/>
                <a:gd name="T9" fmla="*/ 145837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4A29DF3-E3FB-4261-85B0-22FD7E173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08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CE8A1B6-DEE1-4BC4-923A-E0DBBA484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695" y="1298095"/>
              <a:ext cx="323657" cy="322911"/>
            </a:xfrm>
            <a:custGeom>
              <a:avLst/>
              <a:gdLst>
                <a:gd name="T0" fmla="*/ 285394 w 323656"/>
                <a:gd name="T1" fmla="*/ 241899 h 322911"/>
                <a:gd name="T2" fmla="*/ 280063 w 323656"/>
                <a:gd name="T3" fmla="*/ 241899 h 322911"/>
                <a:gd name="T4" fmla="*/ 235703 w 323656"/>
                <a:gd name="T5" fmla="*/ 222904 h 322911"/>
                <a:gd name="T6" fmla="*/ 230658 w 323656"/>
                <a:gd name="T7" fmla="*/ 217775 h 322911"/>
                <a:gd name="T8" fmla="*/ 230658 w 323656"/>
                <a:gd name="T9" fmla="*/ 108365 h 322911"/>
                <a:gd name="T10" fmla="*/ 236179 w 323656"/>
                <a:gd name="T11" fmla="*/ 102857 h 322911"/>
                <a:gd name="T12" fmla="*/ 279873 w 323656"/>
                <a:gd name="T13" fmla="*/ 85097 h 322911"/>
                <a:gd name="T14" fmla="*/ 280444 w 323656"/>
                <a:gd name="T15" fmla="*/ 85097 h 322911"/>
                <a:gd name="T16" fmla="*/ 286156 w 323656"/>
                <a:gd name="T17" fmla="*/ 85097 h 322911"/>
                <a:gd name="T18" fmla="*/ 328802 w 323656"/>
                <a:gd name="T19" fmla="*/ 42548 h 322911"/>
                <a:gd name="T20" fmla="*/ 286156 w 323656"/>
                <a:gd name="T21" fmla="*/ 0 h 322911"/>
                <a:gd name="T22" fmla="*/ 243509 w 323656"/>
                <a:gd name="T23" fmla="*/ 42548 h 322911"/>
                <a:gd name="T24" fmla="*/ 243509 w 323656"/>
                <a:gd name="T25" fmla="*/ 47772 h 322911"/>
                <a:gd name="T26" fmla="*/ 243509 w 323656"/>
                <a:gd name="T27" fmla="*/ 47772 h 322911"/>
                <a:gd name="T28" fmla="*/ 224471 w 323656"/>
                <a:gd name="T29" fmla="*/ 92125 h 322911"/>
                <a:gd name="T30" fmla="*/ 219330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7 w 323656"/>
                <a:gd name="T83" fmla="*/ 228887 h 322911"/>
                <a:gd name="T84" fmla="*/ 225327 w 323656"/>
                <a:gd name="T85" fmla="*/ 234206 h 322911"/>
                <a:gd name="T86" fmla="*/ 243224 w 323656"/>
                <a:gd name="T87" fmla="*/ 277799 h 322911"/>
                <a:gd name="T88" fmla="*/ 243224 w 323656"/>
                <a:gd name="T89" fmla="*/ 278463 h 322911"/>
                <a:gd name="T90" fmla="*/ 243224 w 323656"/>
                <a:gd name="T91" fmla="*/ 284067 h 322911"/>
                <a:gd name="T92" fmla="*/ 285870 w 323656"/>
                <a:gd name="T93" fmla="*/ 326615 h 322911"/>
                <a:gd name="T94" fmla="*/ 328517 w 323656"/>
                <a:gd name="T95" fmla="*/ 284067 h 322911"/>
                <a:gd name="T96" fmla="*/ 285870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F6E694-9E6A-477A-9693-BD7A4664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45" y="918116"/>
              <a:ext cx="1094722" cy="1092200"/>
            </a:xfrm>
            <a:custGeom>
              <a:avLst/>
              <a:gdLst>
                <a:gd name="T0" fmla="*/ 1071307 w 1094721"/>
                <a:gd name="T1" fmla="*/ 483785 h 1092200"/>
                <a:gd name="T2" fmla="*/ 950411 w 1094721"/>
                <a:gd name="T3" fmla="*/ 483785 h 1092200"/>
                <a:gd name="T4" fmla="*/ 931373 w 1094721"/>
                <a:gd name="T5" fmla="*/ 513132 h 1092200"/>
                <a:gd name="T6" fmla="*/ 884823 w 1094721"/>
                <a:gd name="T7" fmla="*/ 533836 h 1092200"/>
                <a:gd name="T8" fmla="*/ 883395 w 1094721"/>
                <a:gd name="T9" fmla="*/ 533836 h 1092200"/>
                <a:gd name="T10" fmla="*/ 865404 w 1094721"/>
                <a:gd name="T11" fmla="*/ 498886 h 1092200"/>
                <a:gd name="T12" fmla="*/ 774802 w 1094721"/>
                <a:gd name="T13" fmla="*/ 498908 h 1092200"/>
                <a:gd name="T14" fmla="*/ 774824 w 1094721"/>
                <a:gd name="T15" fmla="*/ 589301 h 1092200"/>
                <a:gd name="T16" fmla="*/ 865404 w 1094721"/>
                <a:gd name="T17" fmla="*/ 589301 h 1092200"/>
                <a:gd name="T18" fmla="*/ 883490 w 1094721"/>
                <a:gd name="T19" fmla="*/ 552926 h 1092200"/>
                <a:gd name="T20" fmla="*/ 885299 w 1094721"/>
                <a:gd name="T21" fmla="*/ 552926 h 1092200"/>
                <a:gd name="T22" fmla="*/ 930706 w 1094721"/>
                <a:gd name="T23" fmla="*/ 573440 h 1092200"/>
                <a:gd name="T24" fmla="*/ 1040015 w 1094721"/>
                <a:gd name="T25" fmla="*/ 625584 h 1092200"/>
                <a:gd name="T26" fmla="*/ 1092280 w 1094721"/>
                <a:gd name="T27" fmla="*/ 516527 h 1092200"/>
                <a:gd name="T28" fmla="*/ 1071402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2 w 1094721"/>
                <a:gd name="T45" fmla="*/ 317916 h 1092200"/>
                <a:gd name="T46" fmla="*/ 593532 w 1094721"/>
                <a:gd name="T47" fmla="*/ 227545 h 1092200"/>
                <a:gd name="T48" fmla="*/ 557834 w 1094721"/>
                <a:gd name="T49" fmla="*/ 209595 h 1092200"/>
                <a:gd name="T50" fmla="*/ 557834 w 1094721"/>
                <a:gd name="T51" fmla="*/ 207031 h 1092200"/>
                <a:gd name="T52" fmla="*/ 581157 w 1094721"/>
                <a:gd name="T53" fmla="*/ 160304 h 1092200"/>
                <a:gd name="T54" fmla="*/ 586202 w 1094721"/>
                <a:gd name="T55" fmla="*/ 157739 h 1092200"/>
                <a:gd name="T56" fmla="*/ 608668 w 1094721"/>
                <a:gd name="T57" fmla="*/ 141784 h 1092200"/>
                <a:gd name="T58" fmla="*/ 600647 w 1094721"/>
                <a:gd name="T59" fmla="*/ 21167 h 1092200"/>
                <a:gd name="T60" fmla="*/ 487767 w 1094721"/>
                <a:gd name="T61" fmla="*/ 21167 h 1092200"/>
                <a:gd name="T62" fmla="*/ 577444 w 1094721"/>
                <a:gd name="T63" fmla="*/ 926838 h 1092200"/>
                <a:gd name="T64" fmla="*/ 557549 w 1094721"/>
                <a:gd name="T65" fmla="*/ 880776 h 1092200"/>
                <a:gd name="T66" fmla="*/ 557549 w 1094721"/>
                <a:gd name="T67" fmla="*/ 878686 h 1092200"/>
                <a:gd name="T68" fmla="*/ 593437 w 1094721"/>
                <a:gd name="T69" fmla="*/ 860736 h 1092200"/>
                <a:gd name="T70" fmla="*/ 593549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2 w 1094721"/>
                <a:gd name="T91" fmla="*/ 1068024 h 1092200"/>
                <a:gd name="T92" fmla="*/ 608838 w 1094721"/>
                <a:gd name="T93" fmla="*/ 947142 h 1092200"/>
                <a:gd name="T94" fmla="*/ 608572 w 1094721"/>
                <a:gd name="T95" fmla="*/ 946878 h 1092200"/>
                <a:gd name="T96" fmla="*/ 577444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DD714-3027-4FF8-90C7-6498570D34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747047" y="3085630"/>
            <a:ext cx="13690077" cy="0"/>
          </a:xfrm>
          <a:prstGeom prst="line">
            <a:avLst/>
          </a:prstGeom>
          <a:noFill/>
          <a:ln w="19050" algn="ctr">
            <a:solidFill>
              <a:srgbClr val="169D95">
                <a:alpha val="43921"/>
              </a:srgbClr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F58A28-1BE5-45F7-B56C-51F13099A2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102059" y="5238045"/>
            <a:ext cx="6143225" cy="6129867"/>
            <a:chOff x="10363200" y="4648200"/>
            <a:chExt cx="5183333" cy="517139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6C69278-F0A6-4D46-A180-1D86C9E5E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384" y="5677701"/>
              <a:ext cx="811307" cy="764469"/>
            </a:xfrm>
            <a:custGeom>
              <a:avLst/>
              <a:gdLst>
                <a:gd name="T0" fmla="*/ 348262485 w 171347"/>
                <a:gd name="T1" fmla="*/ 347052075 h 161455"/>
                <a:gd name="T2" fmla="*/ 59921154 w 171347"/>
                <a:gd name="T3" fmla="*/ 347459184 h 161455"/>
                <a:gd name="T4" fmla="*/ 59514584 w 171347"/>
                <a:gd name="T5" fmla="*/ 59783318 h 161455"/>
                <a:gd name="T6" fmla="*/ 347855399 w 171347"/>
                <a:gd name="T7" fmla="*/ 59378675 h 161455"/>
                <a:gd name="T8" fmla="*/ 348262485 w 171347"/>
                <a:gd name="T9" fmla="*/ 59783318 h 161455"/>
                <a:gd name="T10" fmla="*/ 348262485 w 171347"/>
                <a:gd name="T11" fmla="*/ 347052075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652E9A-F348-4029-B252-177B9059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675" y="7961205"/>
              <a:ext cx="811307" cy="809436"/>
            </a:xfrm>
            <a:custGeom>
              <a:avLst/>
              <a:gdLst>
                <a:gd name="T0" fmla="*/ 59288375 w 171347"/>
                <a:gd name="T1" fmla="*/ 60007511 h 170953"/>
                <a:gd name="T2" fmla="*/ 347629190 w 171347"/>
                <a:gd name="T3" fmla="*/ 59150551 h 170953"/>
                <a:gd name="T4" fmla="*/ 348486155 w 171347"/>
                <a:gd name="T5" fmla="*/ 346818186 h 170953"/>
                <a:gd name="T6" fmla="*/ 60147363 w 171347"/>
                <a:gd name="T7" fmla="*/ 347672589 h 170953"/>
                <a:gd name="T8" fmla="*/ 59288375 w 171347"/>
                <a:gd name="T9" fmla="*/ 346818186 h 170953"/>
                <a:gd name="T10" fmla="*/ 59288375 w 171347"/>
                <a:gd name="T11" fmla="*/ 60007511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76F6AF-BA1E-41F2-8E2D-2C93A2F6B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232" y="5677701"/>
              <a:ext cx="811307" cy="764469"/>
            </a:xfrm>
            <a:custGeom>
              <a:avLst/>
              <a:gdLst>
                <a:gd name="T0" fmla="*/ 59514584 w 171347"/>
                <a:gd name="T1" fmla="*/ 59783318 h 161455"/>
                <a:gd name="T2" fmla="*/ 347855399 w 171347"/>
                <a:gd name="T3" fmla="*/ 59378675 h 161455"/>
                <a:gd name="T4" fmla="*/ 348262485 w 171347"/>
                <a:gd name="T5" fmla="*/ 347052075 h 161455"/>
                <a:gd name="T6" fmla="*/ 59921154 w 171347"/>
                <a:gd name="T7" fmla="*/ 347459184 h 161455"/>
                <a:gd name="T8" fmla="*/ 59514584 w 171347"/>
                <a:gd name="T9" fmla="*/ 347052075 h 161455"/>
                <a:gd name="T10" fmla="*/ 59514584 w 171347"/>
                <a:gd name="T11" fmla="*/ 59783318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C909D7-25CD-4DB1-9353-CDBE60CF1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899" y="7961205"/>
              <a:ext cx="811307" cy="809436"/>
            </a:xfrm>
            <a:custGeom>
              <a:avLst/>
              <a:gdLst>
                <a:gd name="T0" fmla="*/ 59288375 w 171347"/>
                <a:gd name="T1" fmla="*/ 60007511 h 170953"/>
                <a:gd name="T2" fmla="*/ 347629190 w 171347"/>
                <a:gd name="T3" fmla="*/ 59150551 h 170953"/>
                <a:gd name="T4" fmla="*/ 348486155 w 171347"/>
                <a:gd name="T5" fmla="*/ 346818186 h 170953"/>
                <a:gd name="T6" fmla="*/ 60147363 w 171347"/>
                <a:gd name="T7" fmla="*/ 347672589 h 170953"/>
                <a:gd name="T8" fmla="*/ 59288375 w 171347"/>
                <a:gd name="T9" fmla="*/ 346818186 h 170953"/>
                <a:gd name="T10" fmla="*/ 59288375 w 171347"/>
                <a:gd name="T11" fmla="*/ 60007511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32C0347-12D9-41D1-BB9B-6453547C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353" y="6447341"/>
              <a:ext cx="1532463" cy="1528934"/>
            </a:xfrm>
            <a:custGeom>
              <a:avLst/>
              <a:gdLst>
                <a:gd name="T0" fmla="*/ 679154755 w 323656"/>
                <a:gd name="T1" fmla="*/ 575656892 h 322911"/>
                <a:gd name="T2" fmla="*/ 666468578 w 323656"/>
                <a:gd name="T3" fmla="*/ 575656892 h 322911"/>
                <a:gd name="T4" fmla="*/ 560902746 w 323656"/>
                <a:gd name="T5" fmla="*/ 530453474 h 322911"/>
                <a:gd name="T6" fmla="*/ 548897109 w 323656"/>
                <a:gd name="T7" fmla="*/ 518247774 h 322911"/>
                <a:gd name="T8" fmla="*/ 548897109 w 323656"/>
                <a:gd name="T9" fmla="*/ 257880722 h 322911"/>
                <a:gd name="T10" fmla="*/ 562035677 w 323656"/>
                <a:gd name="T11" fmla="*/ 244772849 h 322911"/>
                <a:gd name="T12" fmla="*/ 666016277 w 323656"/>
                <a:gd name="T13" fmla="*/ 202508601 h 322911"/>
                <a:gd name="T14" fmla="*/ 667375307 w 323656"/>
                <a:gd name="T15" fmla="*/ 202508601 h 322911"/>
                <a:gd name="T16" fmla="*/ 680968212 w 323656"/>
                <a:gd name="T17" fmla="*/ 202508601 h 322911"/>
                <a:gd name="T18" fmla="*/ 782455345 w 323656"/>
                <a:gd name="T19" fmla="*/ 101253077 h 322911"/>
                <a:gd name="T20" fmla="*/ 680968212 w 323656"/>
                <a:gd name="T21" fmla="*/ 0 h 322911"/>
                <a:gd name="T22" fmla="*/ 579478954 w 323656"/>
                <a:gd name="T23" fmla="*/ 101253077 h 322911"/>
                <a:gd name="T24" fmla="*/ 579478954 w 323656"/>
                <a:gd name="T25" fmla="*/ 113684871 h 322911"/>
                <a:gd name="T26" fmla="*/ 579478954 w 323656"/>
                <a:gd name="T27" fmla="*/ 113684871 h 322911"/>
                <a:gd name="T28" fmla="*/ 534173285 w 323656"/>
                <a:gd name="T29" fmla="*/ 219233722 h 322911"/>
                <a:gd name="T30" fmla="*/ 521938997 w 323656"/>
                <a:gd name="T31" fmla="*/ 231662978 h 322911"/>
                <a:gd name="T32" fmla="*/ 259837843 w 323656"/>
                <a:gd name="T33" fmla="*/ 233245652 h 322911"/>
                <a:gd name="T34" fmla="*/ 246244933 w 323656"/>
                <a:gd name="T35" fmla="*/ 219911709 h 322911"/>
                <a:gd name="T36" fmla="*/ 203883010 w 323656"/>
                <a:gd name="T37" fmla="*/ 116171740 h 322911"/>
                <a:gd name="T38" fmla="*/ 203883010 w 323656"/>
                <a:gd name="T39" fmla="*/ 114589065 h 322911"/>
                <a:gd name="T40" fmla="*/ 203883010 w 323656"/>
                <a:gd name="T41" fmla="*/ 101253077 h 322911"/>
                <a:gd name="T42" fmla="*/ 102393321 w 323656"/>
                <a:gd name="T43" fmla="*/ 0 h 322911"/>
                <a:gd name="T44" fmla="*/ 906729 w 323656"/>
                <a:gd name="T45" fmla="*/ 101255520 h 322911"/>
                <a:gd name="T46" fmla="*/ 102393321 w 323656"/>
                <a:gd name="T47" fmla="*/ 202508601 h 322911"/>
                <a:gd name="T48" fmla="*/ 102622085 w 323656"/>
                <a:gd name="T49" fmla="*/ 202508601 h 322911"/>
                <a:gd name="T50" fmla="*/ 114853925 w 323656"/>
                <a:gd name="T51" fmla="*/ 202508601 h 322911"/>
                <a:gd name="T52" fmla="*/ 114853925 w 323656"/>
                <a:gd name="T53" fmla="*/ 202508601 h 322911"/>
                <a:gd name="T54" fmla="*/ 220645851 w 323656"/>
                <a:gd name="T55" fmla="*/ 247709595 h 322911"/>
                <a:gd name="T56" fmla="*/ 233558235 w 323656"/>
                <a:gd name="T57" fmla="*/ 260819353 h 322911"/>
                <a:gd name="T58" fmla="*/ 233558235 w 323656"/>
                <a:gd name="T59" fmla="*/ 519378152 h 322911"/>
                <a:gd name="T60" fmla="*/ 219513028 w 323656"/>
                <a:gd name="T61" fmla="*/ 533616290 h 322911"/>
                <a:gd name="T62" fmla="*/ 115306226 w 323656"/>
                <a:gd name="T63" fmla="*/ 575882560 h 322911"/>
                <a:gd name="T64" fmla="*/ 115306226 w 323656"/>
                <a:gd name="T65" fmla="*/ 575882560 h 322911"/>
                <a:gd name="T66" fmla="*/ 101489149 w 323656"/>
                <a:gd name="T67" fmla="*/ 575882560 h 322911"/>
                <a:gd name="T68" fmla="*/ 0 w 323656"/>
                <a:gd name="T69" fmla="*/ 677136062 h 322911"/>
                <a:gd name="T70" fmla="*/ 101489149 w 323656"/>
                <a:gd name="T71" fmla="*/ 778389163 h 322911"/>
                <a:gd name="T72" fmla="*/ 202976371 w 323656"/>
                <a:gd name="T73" fmla="*/ 677136062 h 322911"/>
                <a:gd name="T74" fmla="*/ 202976371 w 323656"/>
                <a:gd name="T75" fmla="*/ 664930476 h 322911"/>
                <a:gd name="T76" fmla="*/ 202976371 w 323656"/>
                <a:gd name="T77" fmla="*/ 664930476 h 322911"/>
                <a:gd name="T78" fmla="*/ 248284058 w 323656"/>
                <a:gd name="T79" fmla="*/ 558027686 h 322911"/>
                <a:gd name="T80" fmla="*/ 261874951 w 323656"/>
                <a:gd name="T81" fmla="*/ 544691612 h 322911"/>
                <a:gd name="T82" fmla="*/ 523526138 w 323656"/>
                <a:gd name="T83" fmla="*/ 544691612 h 322911"/>
                <a:gd name="T84" fmla="*/ 536210412 w 323656"/>
                <a:gd name="T85" fmla="*/ 557349182 h 322911"/>
                <a:gd name="T86" fmla="*/ 578800985 w 323656"/>
                <a:gd name="T87" fmla="*/ 661089559 h 322911"/>
                <a:gd name="T88" fmla="*/ 578800985 w 323656"/>
                <a:gd name="T89" fmla="*/ 662669700 h 322911"/>
                <a:gd name="T90" fmla="*/ 578800985 w 323656"/>
                <a:gd name="T91" fmla="*/ 676005798 h 322911"/>
                <a:gd name="T92" fmla="*/ 680287691 w 323656"/>
                <a:gd name="T93" fmla="*/ 777258761 h 322911"/>
                <a:gd name="T94" fmla="*/ 781776817 w 323656"/>
                <a:gd name="T95" fmla="*/ 676005798 h 322911"/>
                <a:gd name="T96" fmla="*/ 680287691 w 323656"/>
                <a:gd name="T97" fmla="*/ 574752181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99782F-CE15-4832-B31A-0F19DF741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4648200"/>
              <a:ext cx="5183333" cy="5171393"/>
            </a:xfrm>
            <a:custGeom>
              <a:avLst/>
              <a:gdLst>
                <a:gd name="T0" fmla="*/ 2147483646 w 1094721"/>
                <a:gd name="T1" fmla="*/ 1151275514 h 1092200"/>
                <a:gd name="T2" fmla="*/ 2147483646 w 1094721"/>
                <a:gd name="T3" fmla="*/ 1151275514 h 1092200"/>
                <a:gd name="T4" fmla="*/ 2147483646 w 1094721"/>
                <a:gd name="T5" fmla="*/ 1221113089 h 1092200"/>
                <a:gd name="T6" fmla="*/ 2105630915 w 1094721"/>
                <a:gd name="T7" fmla="*/ 1270382927 h 1092200"/>
                <a:gd name="T8" fmla="*/ 2102232883 w 1094721"/>
                <a:gd name="T9" fmla="*/ 1270382927 h 1092200"/>
                <a:gd name="T10" fmla="*/ 2059418839 w 1094721"/>
                <a:gd name="T11" fmla="*/ 1187211843 h 1092200"/>
                <a:gd name="T12" fmla="*/ 1843810375 w 1094721"/>
                <a:gd name="T13" fmla="*/ 1187264077 h 1092200"/>
                <a:gd name="T14" fmla="*/ 1843862705 w 1094721"/>
                <a:gd name="T15" fmla="*/ 1402374372 h 1092200"/>
                <a:gd name="T16" fmla="*/ 2059418839 w 1094721"/>
                <a:gd name="T17" fmla="*/ 1402374372 h 1092200"/>
                <a:gd name="T18" fmla="*/ 2102458972 w 1094721"/>
                <a:gd name="T19" fmla="*/ 1315812279 h 1092200"/>
                <a:gd name="T20" fmla="*/ 2106763754 w 1094721"/>
                <a:gd name="T21" fmla="*/ 1315812279 h 1092200"/>
                <a:gd name="T22" fmla="*/ 2147483646 w 1094721"/>
                <a:gd name="T23" fmla="*/ 1364629685 h 1092200"/>
                <a:gd name="T24" fmla="*/ 2147483646 w 1094721"/>
                <a:gd name="T25" fmla="*/ 1488718358 h 1092200"/>
                <a:gd name="T26" fmla="*/ 2147483646 w 1094721"/>
                <a:gd name="T27" fmla="*/ 1229192413 h 1092200"/>
                <a:gd name="T28" fmla="*/ 2147483646 w 1094721"/>
                <a:gd name="T29" fmla="*/ 1151501721 h 1092200"/>
                <a:gd name="T30" fmla="*/ 1160529471 w 1094721"/>
                <a:gd name="T31" fmla="*/ 50371446 h 1092200"/>
                <a:gd name="T32" fmla="*/ 1161578874 w 1094721"/>
                <a:gd name="T33" fmla="*/ 338035367 h 1092200"/>
                <a:gd name="T34" fmla="*/ 1234379536 w 1094721"/>
                <a:gd name="T35" fmla="*/ 384416242 h 1092200"/>
                <a:gd name="T36" fmla="*/ 1281952653 w 1094721"/>
                <a:gd name="T37" fmla="*/ 493581200 h 1092200"/>
                <a:gd name="T38" fmla="*/ 1281952653 w 1094721"/>
                <a:gd name="T39" fmla="*/ 498778573 h 1092200"/>
                <a:gd name="T40" fmla="*/ 1196774980 w 1094721"/>
                <a:gd name="T41" fmla="*/ 541494435 h 1092200"/>
                <a:gd name="T42" fmla="*/ 1196827215 w 1094721"/>
                <a:gd name="T43" fmla="*/ 756605269 h 1092200"/>
                <a:gd name="T44" fmla="*/ 1412436214 w 1094721"/>
                <a:gd name="T45" fmla="*/ 756552940 h 1092200"/>
                <a:gd name="T46" fmla="*/ 1412436214 w 1094721"/>
                <a:gd name="T47" fmla="*/ 541494435 h 1092200"/>
                <a:gd name="T48" fmla="*/ 1327484209 w 1094721"/>
                <a:gd name="T49" fmla="*/ 498778573 h 1092200"/>
                <a:gd name="T50" fmla="*/ 1327484209 w 1094721"/>
                <a:gd name="T51" fmla="*/ 492677030 h 1092200"/>
                <a:gd name="T52" fmla="*/ 1382986792 w 1094721"/>
                <a:gd name="T53" fmla="*/ 381479523 h 1092200"/>
                <a:gd name="T54" fmla="*/ 1394992500 w 1094721"/>
                <a:gd name="T55" fmla="*/ 375375532 h 1092200"/>
                <a:gd name="T56" fmla="*/ 1448455516 w 1094721"/>
                <a:gd name="T57" fmla="*/ 337407172 h 1092200"/>
                <a:gd name="T58" fmla="*/ 1429367769 w 1094721"/>
                <a:gd name="T59" fmla="*/ 50371446 h 1092200"/>
                <a:gd name="T60" fmla="*/ 1160755678 w 1094721"/>
                <a:gd name="T61" fmla="*/ 50371446 h 1092200"/>
                <a:gd name="T62" fmla="*/ 1374151137 w 1094721"/>
                <a:gd name="T63" fmla="*/ 2147483646 h 1092200"/>
                <a:gd name="T64" fmla="*/ 1326806245 w 1094721"/>
                <a:gd name="T65" fmla="*/ 2096005043 h 1092200"/>
                <a:gd name="T66" fmla="*/ 1326806245 w 1094721"/>
                <a:gd name="T67" fmla="*/ 2091031315 h 1092200"/>
                <a:gd name="T68" fmla="*/ 1412210006 w 1094721"/>
                <a:gd name="T69" fmla="*/ 2048315453 h 1092200"/>
                <a:gd name="T70" fmla="*/ 1412476455 w 1094721"/>
                <a:gd name="T71" fmla="*/ 1832886049 h 1092200"/>
                <a:gd name="T72" fmla="*/ 1196548778 w 1094721"/>
                <a:gd name="T73" fmla="*/ 1832619624 h 1092200"/>
                <a:gd name="T74" fmla="*/ 1196279910 w 1094721"/>
                <a:gd name="T75" fmla="*/ 2048049118 h 1092200"/>
                <a:gd name="T76" fmla="*/ 1196548778 w 1094721"/>
                <a:gd name="T77" fmla="*/ 2048315453 h 1092200"/>
                <a:gd name="T78" fmla="*/ 1281272133 w 1094721"/>
                <a:gd name="T79" fmla="*/ 2091031315 h 1092200"/>
                <a:gd name="T80" fmla="*/ 1281272133 w 1094721"/>
                <a:gd name="T81" fmla="*/ 2097135415 h 1092200"/>
                <a:gd name="T82" fmla="*/ 1225998200 w 1094721"/>
                <a:gd name="T83" fmla="*/ 2147483646 h 1092200"/>
                <a:gd name="T84" fmla="*/ 1213763861 w 1094721"/>
                <a:gd name="T85" fmla="*/ 2147483646 h 1092200"/>
                <a:gd name="T86" fmla="*/ 1160529471 w 1094721"/>
                <a:gd name="T87" fmla="*/ 2147483646 h 1092200"/>
                <a:gd name="T88" fmla="*/ 1159898719 w 1094721"/>
                <a:gd name="T89" fmla="*/ 2147483646 h 1092200"/>
                <a:gd name="T90" fmla="*/ 1448227405 w 1094721"/>
                <a:gd name="T91" fmla="*/ 2147483646 h 1092200"/>
                <a:gd name="T92" fmla="*/ 1448860174 w 1094721"/>
                <a:gd name="T93" fmla="*/ 2147483646 h 1092200"/>
                <a:gd name="T94" fmla="*/ 1448227405 w 1094721"/>
                <a:gd name="T95" fmla="*/ 2147483646 h 1092200"/>
                <a:gd name="T96" fmla="*/ 1374151137 w 1094721"/>
                <a:gd name="T97" fmla="*/ 2147483646 h 1092200"/>
                <a:gd name="T98" fmla="*/ 546848618 w 1094721"/>
                <a:gd name="T99" fmla="*/ 1186985635 h 1092200"/>
                <a:gd name="T100" fmla="*/ 503806378 w 1094721"/>
                <a:gd name="T101" fmla="*/ 1273774498 h 1092200"/>
                <a:gd name="T102" fmla="*/ 499727262 w 1094721"/>
                <a:gd name="T103" fmla="*/ 1273774498 h 1092200"/>
                <a:gd name="T104" fmla="*/ 391670834 w 1094721"/>
                <a:gd name="T105" fmla="*/ 1224953996 h 1092200"/>
                <a:gd name="T106" fmla="*/ 132098943 w 1094721"/>
                <a:gd name="T107" fmla="*/ 1105705930 h 1092200"/>
                <a:gd name="T108" fmla="*/ 12577095 w 1094721"/>
                <a:gd name="T109" fmla="*/ 1364679476 h 1092200"/>
                <a:gd name="T110" fmla="*/ 272148446 w 1094721"/>
                <a:gd name="T111" fmla="*/ 1483927632 h 1092200"/>
                <a:gd name="T112" fmla="*/ 390311787 w 1094721"/>
                <a:gd name="T113" fmla="*/ 1368246923 h 1092200"/>
                <a:gd name="T114" fmla="*/ 500860192 w 1094721"/>
                <a:gd name="T115" fmla="*/ 1318974665 h 1092200"/>
                <a:gd name="T116" fmla="*/ 504258247 w 1094721"/>
                <a:gd name="T117" fmla="*/ 1318974665 h 1092200"/>
                <a:gd name="T118" fmla="*/ 546848618 w 1094721"/>
                <a:gd name="T119" fmla="*/ 1402148709 h 1092200"/>
                <a:gd name="T120" fmla="*/ 762454548 w 1094721"/>
                <a:gd name="T121" fmla="*/ 1402095958 h 1092200"/>
                <a:gd name="T122" fmla="*/ 762402219 w 1094721"/>
                <a:gd name="T123" fmla="*/ 1186985635 h 1092200"/>
                <a:gd name="T124" fmla="*/ 546848618 w 1094721"/>
                <a:gd name="T125" fmla="*/ 1186985635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9416" y="3341512"/>
            <a:ext cx="13637394" cy="3326562"/>
          </a:xfrm>
          <a:prstGeom prst="rect">
            <a:avLst/>
          </a:prstGeom>
        </p:spPr>
        <p:txBody>
          <a:bodyPr/>
          <a:lstStyle>
            <a:lvl1pPr algn="l">
              <a:defRPr sz="5452">
                <a:solidFill>
                  <a:srgbClr val="1086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09416" y="6773334"/>
            <a:ext cx="13637394" cy="1986844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556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292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993453" y="2348089"/>
            <a:ext cx="15353358" cy="632177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>
              <a:buClr>
                <a:srgbClr val="1086B9"/>
              </a:buClr>
              <a:defRPr/>
            </a:lvl1pPr>
            <a:lvl2pPr>
              <a:buClr>
                <a:schemeClr val="bg1">
                  <a:lumMod val="65000"/>
                </a:schemeClr>
              </a:buClr>
              <a:defRPr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993453" y="391348"/>
            <a:ext cx="15353358" cy="168580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rgbClr val="1086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040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F55608FE-0750-4732-91F3-E51A4DE6FE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93453" y="9100727"/>
            <a:ext cx="1862724" cy="381940"/>
            <a:chOff x="914400" y="914400"/>
            <a:chExt cx="5321300" cy="1092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41B6D15-1C97-4B71-83E5-05B1AD17D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46" y="1045084"/>
              <a:ext cx="694910" cy="769289"/>
            </a:xfrm>
            <a:custGeom>
              <a:avLst/>
              <a:gdLst>
                <a:gd name="T0" fmla="*/ 296922 w 694910"/>
                <a:gd name="T1" fmla="*/ 735104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9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4 h 769288"/>
                <a:gd name="T22" fmla="*/ 351087 w 694910"/>
                <a:gd name="T23" fmla="*/ 770814 h 769288"/>
                <a:gd name="T24" fmla="*/ 346708 w 694910"/>
                <a:gd name="T25" fmla="*/ 770814 h 769288"/>
                <a:gd name="T26" fmla="*/ 296922 w 694910"/>
                <a:gd name="T27" fmla="*/ 735104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60EB2C-0619-4981-8528-87AEBB78E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971" y="1045654"/>
              <a:ext cx="85674" cy="759791"/>
            </a:xfrm>
            <a:custGeom>
              <a:avLst/>
              <a:gdLst>
                <a:gd name="T0" fmla="*/ 0 w 85673"/>
                <a:gd name="T1" fmla="*/ 42738 h 759791"/>
                <a:gd name="T2" fmla="*/ 42842 w 85673"/>
                <a:gd name="T3" fmla="*/ 0 h 759791"/>
                <a:gd name="T4" fmla="*/ 85679 w 85673"/>
                <a:gd name="T5" fmla="*/ 42738 h 759791"/>
                <a:gd name="T6" fmla="*/ 85679 w 85673"/>
                <a:gd name="T7" fmla="*/ 723701 h 759791"/>
                <a:gd name="T8" fmla="*/ 42842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3F48C9-3852-44BD-BECF-26D2B6AB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364" y="1039576"/>
              <a:ext cx="561640" cy="769289"/>
            </a:xfrm>
            <a:custGeom>
              <a:avLst/>
              <a:gdLst>
                <a:gd name="T0" fmla="*/ 16293 w 561639"/>
                <a:gd name="T1" fmla="*/ 676884 h 769288"/>
                <a:gd name="T2" fmla="*/ 15 w 561639"/>
                <a:gd name="T3" fmla="*/ 644403 h 769288"/>
                <a:gd name="T4" fmla="*/ 40750 w 561639"/>
                <a:gd name="T5" fmla="*/ 602241 h 769288"/>
                <a:gd name="T6" fmla="*/ 41234 w 561639"/>
                <a:gd name="T7" fmla="*/ 602235 h 769288"/>
                <a:gd name="T8" fmla="*/ 67222 w 561639"/>
                <a:gd name="T9" fmla="*/ 611732 h 769288"/>
                <a:gd name="T10" fmla="*/ 306733 w 561639"/>
                <a:gd name="T11" fmla="*/ 701957 h 769288"/>
                <a:gd name="T12" fmla="*/ 475796 w 561639"/>
                <a:gd name="T13" fmla="*/ 573268 h 769288"/>
                <a:gd name="T14" fmla="*/ 475796 w 561639"/>
                <a:gd name="T15" fmla="*/ 570893 h 769288"/>
                <a:gd name="T16" fmla="*/ 278551 w 561639"/>
                <a:gd name="T17" fmla="*/ 427103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5 w 561639"/>
                <a:gd name="T25" fmla="*/ 74650 h 769288"/>
                <a:gd name="T26" fmla="*/ 533197 w 561639"/>
                <a:gd name="T27" fmla="*/ 109220 h 769288"/>
                <a:gd name="T28" fmla="*/ 492264 w 561639"/>
                <a:gd name="T29" fmla="*/ 150249 h 769288"/>
                <a:gd name="T30" fmla="*/ 492074 w 561639"/>
                <a:gd name="T31" fmla="*/ 150249 h 769288"/>
                <a:gd name="T32" fmla="*/ 467133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4 w 561639"/>
                <a:gd name="T41" fmla="*/ 347605 h 769288"/>
                <a:gd name="T42" fmla="*/ 562517 w 561639"/>
                <a:gd name="T43" fmla="*/ 561681 h 769288"/>
                <a:gd name="T44" fmla="*/ 562517 w 561639"/>
                <a:gd name="T45" fmla="*/ 563865 h 769288"/>
                <a:gd name="T46" fmla="*/ 303496 w 561639"/>
                <a:gd name="T47" fmla="*/ 777936 h 769288"/>
                <a:gd name="T48" fmla="*/ 16293 w 561639"/>
                <a:gd name="T49" fmla="*/ 676884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002380-30EB-419C-B812-2EFD91C1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27" y="1040050"/>
              <a:ext cx="533082" cy="759791"/>
            </a:xfrm>
            <a:custGeom>
              <a:avLst/>
              <a:gdLst>
                <a:gd name="T0" fmla="*/ 20561 w 533081"/>
                <a:gd name="T1" fmla="*/ 685332 h 759791"/>
                <a:gd name="T2" fmla="*/ 278730 w 533081"/>
                <a:gd name="T3" fmla="*/ 457964 h 759791"/>
                <a:gd name="T4" fmla="*/ 436466 w 533081"/>
                <a:gd name="T5" fmla="*/ 220529 h 759791"/>
                <a:gd name="T6" fmla="*/ 284157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4 w 533081"/>
                <a:gd name="T19" fmla="*/ 0 h 759791"/>
                <a:gd name="T20" fmla="*/ 524995 w 533081"/>
                <a:gd name="T21" fmla="*/ 213406 h 759791"/>
                <a:gd name="T22" fmla="*/ 524995 w 533081"/>
                <a:gd name="T23" fmla="*/ 215496 h 759791"/>
                <a:gd name="T24" fmla="*/ 333752 w 533081"/>
                <a:gd name="T25" fmla="*/ 508585 h 759791"/>
                <a:gd name="T26" fmla="*/ 131842 w 533081"/>
                <a:gd name="T27" fmla="*/ 687516 h 759791"/>
                <a:gd name="T28" fmla="*/ 498056 w 533081"/>
                <a:gd name="T29" fmla="*/ 687516 h 759791"/>
                <a:gd name="T30" fmla="*/ 538867 w 533081"/>
                <a:gd name="T31" fmla="*/ 724393 h 759791"/>
                <a:gd name="T32" fmla="*/ 501905 w 533081"/>
                <a:gd name="T33" fmla="*/ 765110 h 759791"/>
                <a:gd name="T34" fmla="*/ 498056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5A655DB-090F-4EF7-93F7-0EED30D5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736" y="1038056"/>
              <a:ext cx="637794" cy="778786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3BB0339-23A2-4FD4-8029-516B72979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220" y="1042419"/>
              <a:ext cx="237983" cy="759791"/>
            </a:xfrm>
            <a:custGeom>
              <a:avLst/>
              <a:gdLst>
                <a:gd name="T0" fmla="*/ 160971 w 237983"/>
                <a:gd name="T1" fmla="*/ 88141 h 759791"/>
                <a:gd name="T2" fmla="*/ 55117 w 237983"/>
                <a:gd name="T3" fmla="*/ 122617 h 759791"/>
                <a:gd name="T4" fmla="*/ 36744 w 237983"/>
                <a:gd name="T5" fmla="*/ 125846 h 759791"/>
                <a:gd name="T6" fmla="*/ 0 w 237983"/>
                <a:gd name="T7" fmla="*/ 89281 h 759791"/>
                <a:gd name="T8" fmla="*/ 30271 w 237983"/>
                <a:gd name="T9" fmla="*/ 52621 h 759791"/>
                <a:gd name="T10" fmla="*/ 154498 w 237983"/>
                <a:gd name="T11" fmla="*/ 9503 h 759791"/>
                <a:gd name="T12" fmla="*/ 200953 w 237983"/>
                <a:gd name="T13" fmla="*/ 6 h 759791"/>
                <a:gd name="T14" fmla="*/ 203333 w 237983"/>
                <a:gd name="T15" fmla="*/ 6 h 759791"/>
                <a:gd name="T16" fmla="*/ 245502 w 237983"/>
                <a:gd name="T17" fmla="*/ 40740 h 759791"/>
                <a:gd name="T18" fmla="*/ 245503 w 237983"/>
                <a:gd name="T19" fmla="*/ 41984 h 759791"/>
                <a:gd name="T20" fmla="*/ 245503 w 237983"/>
                <a:gd name="T21" fmla="*/ 725131 h 759791"/>
                <a:gd name="T22" fmla="*/ 203816 w 237983"/>
                <a:gd name="T23" fmla="*/ 768244 h 759791"/>
                <a:gd name="T24" fmla="*/ 203333 w 237983"/>
                <a:gd name="T25" fmla="*/ 768250 h 759791"/>
                <a:gd name="T26" fmla="*/ 161257 w 237983"/>
                <a:gd name="T27" fmla="*/ 725131 h 759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7983" h="759791">
                  <a:moveTo>
                    <a:pt x="160971" y="88141"/>
                  </a:moveTo>
                  <a:lnTo>
                    <a:pt x="55117" y="122617"/>
                  </a:lnTo>
                  <a:cubicBezTo>
                    <a:pt x="49199" y="124644"/>
                    <a:pt x="43000" y="125734"/>
                    <a:pt x="36744" y="125846"/>
                  </a:cubicBezTo>
                  <a:cubicBezTo>
                    <a:pt x="16552" y="125692"/>
                    <a:pt x="207" y="109426"/>
                    <a:pt x="0" y="89281"/>
                  </a:cubicBezTo>
                  <a:cubicBezTo>
                    <a:pt x="0" y="70951"/>
                    <a:pt x="11899" y="59079"/>
                    <a:pt x="30271" y="52621"/>
                  </a:cubicBezTo>
                  <a:lnTo>
                    <a:pt x="154498" y="9503"/>
                  </a:lnTo>
                  <a:cubicBezTo>
                    <a:pt x="169428" y="4066"/>
                    <a:pt x="185083" y="866"/>
                    <a:pt x="200953" y="6"/>
                  </a:cubicBezTo>
                  <a:lnTo>
                    <a:pt x="203333" y="6"/>
                  </a:lnTo>
                  <a:cubicBezTo>
                    <a:pt x="226252" y="-364"/>
                    <a:pt x="245132" y="17874"/>
                    <a:pt x="245502" y="40740"/>
                  </a:cubicBezTo>
                  <a:cubicBezTo>
                    <a:pt x="245508" y="41155"/>
                    <a:pt x="245509" y="41569"/>
                    <a:pt x="245503" y="41984"/>
                  </a:cubicBezTo>
                  <a:lnTo>
                    <a:pt x="245503" y="725131"/>
                  </a:lnTo>
                  <a:cubicBezTo>
                    <a:pt x="245924" y="748521"/>
                    <a:pt x="227260" y="767823"/>
                    <a:pt x="203816" y="768244"/>
                  </a:cubicBezTo>
                  <a:cubicBezTo>
                    <a:pt x="203655" y="768246"/>
                    <a:pt x="203494" y="768248"/>
                    <a:pt x="203333" y="768250"/>
                  </a:cubicBezTo>
                  <a:cubicBezTo>
                    <a:pt x="179890" y="767682"/>
                    <a:pt x="161198" y="748527"/>
                    <a:pt x="161257" y="725131"/>
                  </a:cubicBezTo>
                  <a:lnTo>
                    <a:pt x="160971" y="88141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400B7DE-3680-4741-AF9A-C254569F9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28" y="1037486"/>
              <a:ext cx="561640" cy="778786"/>
            </a:xfrm>
            <a:custGeom>
              <a:avLst/>
              <a:gdLst>
                <a:gd name="T0" fmla="*/ 39981 w 561639"/>
                <a:gd name="T1" fmla="*/ 705181 h 778786"/>
                <a:gd name="T2" fmla="*/ 25127 w 561639"/>
                <a:gd name="T3" fmla="*/ 649499 h 778786"/>
                <a:gd name="T4" fmla="*/ 61590 w 561639"/>
                <a:gd name="T5" fmla="*/ 629202 h 778786"/>
                <a:gd name="T6" fmla="*/ 88530 w 561639"/>
                <a:gd name="T7" fmla="*/ 637845 h 778786"/>
                <a:gd name="T8" fmla="*/ 252738 w 561639"/>
                <a:gd name="T9" fmla="*/ 702522 h 778786"/>
                <a:gd name="T10" fmla="*/ 477494 w 561639"/>
                <a:gd name="T11" fmla="*/ 371728 h 778786"/>
                <a:gd name="T12" fmla="*/ 263590 w 561639"/>
                <a:gd name="T13" fmla="*/ 492345 h 778786"/>
                <a:gd name="T14" fmla="*/ 0 w 561639"/>
                <a:gd name="T15" fmla="*/ 258614 h 778786"/>
                <a:gd name="T16" fmla="*/ 0 w 561639"/>
                <a:gd name="T17" fmla="*/ 256430 h 778786"/>
                <a:gd name="T18" fmla="*/ 272252 w 561639"/>
                <a:gd name="T19" fmla="*/ 0 h 778786"/>
                <a:gd name="T20" fmla="*/ 471021 w 561639"/>
                <a:gd name="T21" fmla="*/ 77499 h 778786"/>
                <a:gd name="T22" fmla="*/ 564976 w 561639"/>
                <a:gd name="T23" fmla="*/ 369543 h 778786"/>
                <a:gd name="T24" fmla="*/ 564976 w 561639"/>
                <a:gd name="T25" fmla="*/ 371728 h 778786"/>
                <a:gd name="T26" fmla="*/ 250834 w 561639"/>
                <a:gd name="T27" fmla="*/ 780116 h 778786"/>
                <a:gd name="T28" fmla="*/ 39981 w 561639"/>
                <a:gd name="T29" fmla="*/ 705181 h 778786"/>
                <a:gd name="T30" fmla="*/ 461311 w 561639"/>
                <a:gd name="T31" fmla="*/ 249307 h 778786"/>
                <a:gd name="T32" fmla="*/ 461311 w 561639"/>
                <a:gd name="T33" fmla="*/ 247217 h 778786"/>
                <a:gd name="T34" fmla="*/ 269016 w 561639"/>
                <a:gd name="T35" fmla="*/ 76264 h 778786"/>
                <a:gd name="T36" fmla="*/ 87483 w 561639"/>
                <a:gd name="T37" fmla="*/ 252916 h 778786"/>
                <a:gd name="T38" fmla="*/ 87483 w 561639"/>
                <a:gd name="T39" fmla="*/ 255100 h 778786"/>
                <a:gd name="T40" fmla="*/ 273299 w 561639"/>
                <a:gd name="T41" fmla="*/ 419975 h 778786"/>
                <a:gd name="T42" fmla="*/ 461311 w 561639"/>
                <a:gd name="T43" fmla="*/ 249307 h 7787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61639" h="778786">
                  <a:moveTo>
                    <a:pt x="39981" y="705181"/>
                  </a:moveTo>
                  <a:cubicBezTo>
                    <a:pt x="20468" y="693898"/>
                    <a:pt x="13817" y="668968"/>
                    <a:pt x="25127" y="649499"/>
                  </a:cubicBezTo>
                  <a:cubicBezTo>
                    <a:pt x="32634" y="636577"/>
                    <a:pt x="46626" y="628789"/>
                    <a:pt x="61590" y="629202"/>
                  </a:cubicBezTo>
                  <a:cubicBezTo>
                    <a:pt x="71222" y="629401"/>
                    <a:pt x="80587" y="632405"/>
                    <a:pt x="88530" y="637845"/>
                  </a:cubicBezTo>
                  <a:cubicBezTo>
                    <a:pt x="141552" y="680963"/>
                    <a:pt x="193242" y="702522"/>
                    <a:pt x="252738" y="702522"/>
                  </a:cubicBezTo>
                  <a:cubicBezTo>
                    <a:pt x="388864" y="702522"/>
                    <a:pt x="480726" y="564620"/>
                    <a:pt x="477489" y="371728"/>
                  </a:cubicBezTo>
                  <a:cubicBezTo>
                    <a:pt x="436461" y="437450"/>
                    <a:pt x="368398" y="492345"/>
                    <a:pt x="263590" y="492345"/>
                  </a:cubicBezTo>
                  <a:cubicBezTo>
                    <a:pt x="108044" y="492345"/>
                    <a:pt x="0" y="394332"/>
                    <a:pt x="0" y="258614"/>
                  </a:cubicBezTo>
                  <a:lnTo>
                    <a:pt x="0" y="256430"/>
                  </a:lnTo>
                  <a:cubicBezTo>
                    <a:pt x="0" y="113114"/>
                    <a:pt x="111281" y="0"/>
                    <a:pt x="272252" y="0"/>
                  </a:cubicBezTo>
                  <a:cubicBezTo>
                    <a:pt x="358688" y="0"/>
                    <a:pt x="422372" y="29062"/>
                    <a:pt x="471016" y="77499"/>
                  </a:cubicBezTo>
                  <a:cubicBezTo>
                    <a:pt x="528132" y="134483"/>
                    <a:pt x="564971" y="218725"/>
                    <a:pt x="564971" y="369543"/>
                  </a:cubicBezTo>
                  <a:lnTo>
                    <a:pt x="564971" y="371728"/>
                  </a:lnTo>
                  <a:cubicBezTo>
                    <a:pt x="564971" y="610872"/>
                    <a:pt x="437508" y="780116"/>
                    <a:pt x="250834" y="780116"/>
                  </a:cubicBezTo>
                  <a:cubicBezTo>
                    <a:pt x="164208" y="780591"/>
                    <a:pt x="97192" y="748205"/>
                    <a:pt x="39981" y="705181"/>
                  </a:cubicBezTo>
                  <a:close/>
                  <a:moveTo>
                    <a:pt x="461306" y="249307"/>
                  </a:moveTo>
                  <a:lnTo>
                    <a:pt x="461306" y="247217"/>
                  </a:lnTo>
                  <a:cubicBezTo>
                    <a:pt x="461306" y="151293"/>
                    <a:pt x="382391" y="76264"/>
                    <a:pt x="269016" y="76264"/>
                  </a:cubicBezTo>
                  <a:cubicBezTo>
                    <a:pt x="155641" y="76264"/>
                    <a:pt x="87483" y="159176"/>
                    <a:pt x="87483" y="252916"/>
                  </a:cubicBezTo>
                  <a:lnTo>
                    <a:pt x="87483" y="255100"/>
                  </a:lnTo>
                  <a:cubicBezTo>
                    <a:pt x="87483" y="351024"/>
                    <a:pt x="163161" y="419975"/>
                    <a:pt x="273299" y="419975"/>
                  </a:cubicBezTo>
                  <a:cubicBezTo>
                    <a:pt x="388864" y="419595"/>
                    <a:pt x="461306" y="335543"/>
                    <a:pt x="461306" y="249307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FD86B3A-5B00-4D01-B3E0-B26FD36DA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77" y="1135547"/>
              <a:ext cx="171348" cy="161456"/>
            </a:xfrm>
            <a:custGeom>
              <a:avLst/>
              <a:gdLst>
                <a:gd name="T0" fmla="*/ 146345 w 171347"/>
                <a:gd name="T1" fmla="*/ 145837 h 161455"/>
                <a:gd name="T2" fmla="*/ 25179 w 171347"/>
                <a:gd name="T3" fmla="*/ 146008 h 161455"/>
                <a:gd name="T4" fmla="*/ 25008 w 171347"/>
                <a:gd name="T5" fmla="*/ 25121 h 161455"/>
                <a:gd name="T6" fmla="*/ 146174 w 171347"/>
                <a:gd name="T7" fmla="*/ 24951 h 161455"/>
                <a:gd name="T8" fmla="*/ 146345 w 171347"/>
                <a:gd name="T9" fmla="*/ 25121 h 161455"/>
                <a:gd name="T10" fmla="*/ 146345 w 171347"/>
                <a:gd name="T11" fmla="*/ 145837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A17DBBF-A29E-472F-9D3D-B12EF1EC1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99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31D422-9EFB-4946-AF82-036742393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05" y="1135547"/>
              <a:ext cx="171348" cy="161456"/>
            </a:xfrm>
            <a:custGeom>
              <a:avLst/>
              <a:gdLst>
                <a:gd name="T0" fmla="*/ 25008 w 171347"/>
                <a:gd name="T1" fmla="*/ 25121 h 161455"/>
                <a:gd name="T2" fmla="*/ 146174 w 171347"/>
                <a:gd name="T3" fmla="*/ 24951 h 161455"/>
                <a:gd name="T4" fmla="*/ 146345 w 171347"/>
                <a:gd name="T5" fmla="*/ 145837 h 161455"/>
                <a:gd name="T6" fmla="*/ 25179 w 171347"/>
                <a:gd name="T7" fmla="*/ 146008 h 161455"/>
                <a:gd name="T8" fmla="*/ 25008 w 171347"/>
                <a:gd name="T9" fmla="*/ 145837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D5FA83-F262-4BE2-8ED1-F9721C0C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08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379957F-6D2E-4E03-9B11-626F2F42C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695" y="1298095"/>
              <a:ext cx="323657" cy="322911"/>
            </a:xfrm>
            <a:custGeom>
              <a:avLst/>
              <a:gdLst>
                <a:gd name="T0" fmla="*/ 285394 w 323656"/>
                <a:gd name="T1" fmla="*/ 241899 h 322911"/>
                <a:gd name="T2" fmla="*/ 280063 w 323656"/>
                <a:gd name="T3" fmla="*/ 241899 h 322911"/>
                <a:gd name="T4" fmla="*/ 235703 w 323656"/>
                <a:gd name="T5" fmla="*/ 222904 h 322911"/>
                <a:gd name="T6" fmla="*/ 230658 w 323656"/>
                <a:gd name="T7" fmla="*/ 217775 h 322911"/>
                <a:gd name="T8" fmla="*/ 230658 w 323656"/>
                <a:gd name="T9" fmla="*/ 108365 h 322911"/>
                <a:gd name="T10" fmla="*/ 236179 w 323656"/>
                <a:gd name="T11" fmla="*/ 102857 h 322911"/>
                <a:gd name="T12" fmla="*/ 279873 w 323656"/>
                <a:gd name="T13" fmla="*/ 85097 h 322911"/>
                <a:gd name="T14" fmla="*/ 280444 w 323656"/>
                <a:gd name="T15" fmla="*/ 85097 h 322911"/>
                <a:gd name="T16" fmla="*/ 286156 w 323656"/>
                <a:gd name="T17" fmla="*/ 85097 h 322911"/>
                <a:gd name="T18" fmla="*/ 328802 w 323656"/>
                <a:gd name="T19" fmla="*/ 42548 h 322911"/>
                <a:gd name="T20" fmla="*/ 286156 w 323656"/>
                <a:gd name="T21" fmla="*/ 0 h 322911"/>
                <a:gd name="T22" fmla="*/ 243509 w 323656"/>
                <a:gd name="T23" fmla="*/ 42548 h 322911"/>
                <a:gd name="T24" fmla="*/ 243509 w 323656"/>
                <a:gd name="T25" fmla="*/ 47772 h 322911"/>
                <a:gd name="T26" fmla="*/ 243509 w 323656"/>
                <a:gd name="T27" fmla="*/ 47772 h 322911"/>
                <a:gd name="T28" fmla="*/ 224471 w 323656"/>
                <a:gd name="T29" fmla="*/ 92125 h 322911"/>
                <a:gd name="T30" fmla="*/ 219330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7 w 323656"/>
                <a:gd name="T83" fmla="*/ 228887 h 322911"/>
                <a:gd name="T84" fmla="*/ 225327 w 323656"/>
                <a:gd name="T85" fmla="*/ 234206 h 322911"/>
                <a:gd name="T86" fmla="*/ 243224 w 323656"/>
                <a:gd name="T87" fmla="*/ 277799 h 322911"/>
                <a:gd name="T88" fmla="*/ 243224 w 323656"/>
                <a:gd name="T89" fmla="*/ 278463 h 322911"/>
                <a:gd name="T90" fmla="*/ 243224 w 323656"/>
                <a:gd name="T91" fmla="*/ 284067 h 322911"/>
                <a:gd name="T92" fmla="*/ 285870 w 323656"/>
                <a:gd name="T93" fmla="*/ 326615 h 322911"/>
                <a:gd name="T94" fmla="*/ 328517 w 323656"/>
                <a:gd name="T95" fmla="*/ 284067 h 322911"/>
                <a:gd name="T96" fmla="*/ 285870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6C6492-A0D0-4D6D-8157-98953564D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45" y="918116"/>
              <a:ext cx="1094722" cy="1092200"/>
            </a:xfrm>
            <a:custGeom>
              <a:avLst/>
              <a:gdLst>
                <a:gd name="T0" fmla="*/ 1071307 w 1094721"/>
                <a:gd name="T1" fmla="*/ 483785 h 1092200"/>
                <a:gd name="T2" fmla="*/ 950411 w 1094721"/>
                <a:gd name="T3" fmla="*/ 483785 h 1092200"/>
                <a:gd name="T4" fmla="*/ 931373 w 1094721"/>
                <a:gd name="T5" fmla="*/ 513132 h 1092200"/>
                <a:gd name="T6" fmla="*/ 884823 w 1094721"/>
                <a:gd name="T7" fmla="*/ 533836 h 1092200"/>
                <a:gd name="T8" fmla="*/ 883395 w 1094721"/>
                <a:gd name="T9" fmla="*/ 533836 h 1092200"/>
                <a:gd name="T10" fmla="*/ 865404 w 1094721"/>
                <a:gd name="T11" fmla="*/ 498886 h 1092200"/>
                <a:gd name="T12" fmla="*/ 774802 w 1094721"/>
                <a:gd name="T13" fmla="*/ 498908 h 1092200"/>
                <a:gd name="T14" fmla="*/ 774824 w 1094721"/>
                <a:gd name="T15" fmla="*/ 589301 h 1092200"/>
                <a:gd name="T16" fmla="*/ 865404 w 1094721"/>
                <a:gd name="T17" fmla="*/ 589301 h 1092200"/>
                <a:gd name="T18" fmla="*/ 883490 w 1094721"/>
                <a:gd name="T19" fmla="*/ 552926 h 1092200"/>
                <a:gd name="T20" fmla="*/ 885299 w 1094721"/>
                <a:gd name="T21" fmla="*/ 552926 h 1092200"/>
                <a:gd name="T22" fmla="*/ 930706 w 1094721"/>
                <a:gd name="T23" fmla="*/ 573440 h 1092200"/>
                <a:gd name="T24" fmla="*/ 1040015 w 1094721"/>
                <a:gd name="T25" fmla="*/ 625584 h 1092200"/>
                <a:gd name="T26" fmla="*/ 1092280 w 1094721"/>
                <a:gd name="T27" fmla="*/ 516527 h 1092200"/>
                <a:gd name="T28" fmla="*/ 1071402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2 w 1094721"/>
                <a:gd name="T45" fmla="*/ 317916 h 1092200"/>
                <a:gd name="T46" fmla="*/ 593532 w 1094721"/>
                <a:gd name="T47" fmla="*/ 227545 h 1092200"/>
                <a:gd name="T48" fmla="*/ 557834 w 1094721"/>
                <a:gd name="T49" fmla="*/ 209595 h 1092200"/>
                <a:gd name="T50" fmla="*/ 557834 w 1094721"/>
                <a:gd name="T51" fmla="*/ 207031 h 1092200"/>
                <a:gd name="T52" fmla="*/ 581157 w 1094721"/>
                <a:gd name="T53" fmla="*/ 160304 h 1092200"/>
                <a:gd name="T54" fmla="*/ 586202 w 1094721"/>
                <a:gd name="T55" fmla="*/ 157739 h 1092200"/>
                <a:gd name="T56" fmla="*/ 608668 w 1094721"/>
                <a:gd name="T57" fmla="*/ 141784 h 1092200"/>
                <a:gd name="T58" fmla="*/ 600647 w 1094721"/>
                <a:gd name="T59" fmla="*/ 21167 h 1092200"/>
                <a:gd name="T60" fmla="*/ 487767 w 1094721"/>
                <a:gd name="T61" fmla="*/ 21167 h 1092200"/>
                <a:gd name="T62" fmla="*/ 577444 w 1094721"/>
                <a:gd name="T63" fmla="*/ 926838 h 1092200"/>
                <a:gd name="T64" fmla="*/ 557549 w 1094721"/>
                <a:gd name="T65" fmla="*/ 880776 h 1092200"/>
                <a:gd name="T66" fmla="*/ 557549 w 1094721"/>
                <a:gd name="T67" fmla="*/ 878686 h 1092200"/>
                <a:gd name="T68" fmla="*/ 593437 w 1094721"/>
                <a:gd name="T69" fmla="*/ 860736 h 1092200"/>
                <a:gd name="T70" fmla="*/ 593549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2 w 1094721"/>
                <a:gd name="T91" fmla="*/ 1068024 h 1092200"/>
                <a:gd name="T92" fmla="*/ 608838 w 1094721"/>
                <a:gd name="T93" fmla="*/ 947142 h 1092200"/>
                <a:gd name="T94" fmla="*/ 608572 w 1094721"/>
                <a:gd name="T95" fmla="*/ 946878 h 1092200"/>
                <a:gd name="T96" fmla="*/ 577444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D17D8BAD-6BD9-4959-9CA8-FC38516AD9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3453" y="8940800"/>
            <a:ext cx="15353358" cy="0"/>
          </a:xfrm>
          <a:prstGeom prst="line">
            <a:avLst/>
          </a:prstGeom>
          <a:noFill/>
          <a:ln w="19050" algn="ctr">
            <a:solidFill>
              <a:srgbClr val="169D95">
                <a:alpha val="43921"/>
              </a:srgbClr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086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96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2">
            <a:extLst>
              <a:ext uri="{FF2B5EF4-FFF2-40B4-BE49-F238E27FC236}">
                <a16:creationId xmlns:a16="http://schemas.microsoft.com/office/drawing/2014/main" id="{2932A257-9E4B-497B-8F53-A22CF23AD8C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93453" y="9100727"/>
            <a:ext cx="1862724" cy="381940"/>
            <a:chOff x="914400" y="914400"/>
            <a:chExt cx="5321300" cy="10922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0340F5FA-9532-4737-9EA6-3DFFC806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46" y="1045084"/>
              <a:ext cx="694910" cy="769289"/>
            </a:xfrm>
            <a:custGeom>
              <a:avLst/>
              <a:gdLst>
                <a:gd name="T0" fmla="*/ 296922 w 694910"/>
                <a:gd name="T1" fmla="*/ 735104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9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4 h 769288"/>
                <a:gd name="T22" fmla="*/ 351087 w 694910"/>
                <a:gd name="T23" fmla="*/ 770814 h 769288"/>
                <a:gd name="T24" fmla="*/ 346708 w 694910"/>
                <a:gd name="T25" fmla="*/ 770814 h 769288"/>
                <a:gd name="T26" fmla="*/ 296922 w 694910"/>
                <a:gd name="T27" fmla="*/ 735104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E37CA52-CC41-4AEA-A553-0F52C3D8D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971" y="1045654"/>
              <a:ext cx="85674" cy="759791"/>
            </a:xfrm>
            <a:custGeom>
              <a:avLst/>
              <a:gdLst>
                <a:gd name="T0" fmla="*/ 0 w 85673"/>
                <a:gd name="T1" fmla="*/ 42738 h 759791"/>
                <a:gd name="T2" fmla="*/ 42842 w 85673"/>
                <a:gd name="T3" fmla="*/ 0 h 759791"/>
                <a:gd name="T4" fmla="*/ 85679 w 85673"/>
                <a:gd name="T5" fmla="*/ 42738 h 759791"/>
                <a:gd name="T6" fmla="*/ 85679 w 85673"/>
                <a:gd name="T7" fmla="*/ 723701 h 759791"/>
                <a:gd name="T8" fmla="*/ 42842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966DA40-1917-4BAB-9273-3F437A4F7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364" y="1039576"/>
              <a:ext cx="561640" cy="769289"/>
            </a:xfrm>
            <a:custGeom>
              <a:avLst/>
              <a:gdLst>
                <a:gd name="T0" fmla="*/ 16293 w 561639"/>
                <a:gd name="T1" fmla="*/ 676884 h 769288"/>
                <a:gd name="T2" fmla="*/ 15 w 561639"/>
                <a:gd name="T3" fmla="*/ 644403 h 769288"/>
                <a:gd name="T4" fmla="*/ 40750 w 561639"/>
                <a:gd name="T5" fmla="*/ 602241 h 769288"/>
                <a:gd name="T6" fmla="*/ 41234 w 561639"/>
                <a:gd name="T7" fmla="*/ 602235 h 769288"/>
                <a:gd name="T8" fmla="*/ 67222 w 561639"/>
                <a:gd name="T9" fmla="*/ 611732 h 769288"/>
                <a:gd name="T10" fmla="*/ 306733 w 561639"/>
                <a:gd name="T11" fmla="*/ 701957 h 769288"/>
                <a:gd name="T12" fmla="*/ 475796 w 561639"/>
                <a:gd name="T13" fmla="*/ 573268 h 769288"/>
                <a:gd name="T14" fmla="*/ 475796 w 561639"/>
                <a:gd name="T15" fmla="*/ 570893 h 769288"/>
                <a:gd name="T16" fmla="*/ 278551 w 561639"/>
                <a:gd name="T17" fmla="*/ 427103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5 w 561639"/>
                <a:gd name="T25" fmla="*/ 74650 h 769288"/>
                <a:gd name="T26" fmla="*/ 533197 w 561639"/>
                <a:gd name="T27" fmla="*/ 109220 h 769288"/>
                <a:gd name="T28" fmla="*/ 492264 w 561639"/>
                <a:gd name="T29" fmla="*/ 150249 h 769288"/>
                <a:gd name="T30" fmla="*/ 492074 w 561639"/>
                <a:gd name="T31" fmla="*/ 150249 h 769288"/>
                <a:gd name="T32" fmla="*/ 467133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4 w 561639"/>
                <a:gd name="T41" fmla="*/ 347605 h 769288"/>
                <a:gd name="T42" fmla="*/ 562517 w 561639"/>
                <a:gd name="T43" fmla="*/ 561681 h 769288"/>
                <a:gd name="T44" fmla="*/ 562517 w 561639"/>
                <a:gd name="T45" fmla="*/ 563865 h 769288"/>
                <a:gd name="T46" fmla="*/ 303496 w 561639"/>
                <a:gd name="T47" fmla="*/ 777936 h 769288"/>
                <a:gd name="T48" fmla="*/ 16293 w 561639"/>
                <a:gd name="T49" fmla="*/ 676884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C2B697F-2C5A-4B85-9F2D-B4C4D6303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27" y="1040050"/>
              <a:ext cx="533082" cy="759791"/>
            </a:xfrm>
            <a:custGeom>
              <a:avLst/>
              <a:gdLst>
                <a:gd name="T0" fmla="*/ 20561 w 533081"/>
                <a:gd name="T1" fmla="*/ 685332 h 759791"/>
                <a:gd name="T2" fmla="*/ 278730 w 533081"/>
                <a:gd name="T3" fmla="*/ 457964 h 759791"/>
                <a:gd name="T4" fmla="*/ 436466 w 533081"/>
                <a:gd name="T5" fmla="*/ 220529 h 759791"/>
                <a:gd name="T6" fmla="*/ 284157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4 w 533081"/>
                <a:gd name="T19" fmla="*/ 0 h 759791"/>
                <a:gd name="T20" fmla="*/ 524995 w 533081"/>
                <a:gd name="T21" fmla="*/ 213406 h 759791"/>
                <a:gd name="T22" fmla="*/ 524995 w 533081"/>
                <a:gd name="T23" fmla="*/ 215496 h 759791"/>
                <a:gd name="T24" fmla="*/ 333752 w 533081"/>
                <a:gd name="T25" fmla="*/ 508585 h 759791"/>
                <a:gd name="T26" fmla="*/ 131842 w 533081"/>
                <a:gd name="T27" fmla="*/ 687516 h 759791"/>
                <a:gd name="T28" fmla="*/ 498056 w 533081"/>
                <a:gd name="T29" fmla="*/ 687516 h 759791"/>
                <a:gd name="T30" fmla="*/ 538867 w 533081"/>
                <a:gd name="T31" fmla="*/ 724393 h 759791"/>
                <a:gd name="T32" fmla="*/ 501905 w 533081"/>
                <a:gd name="T33" fmla="*/ 765110 h 759791"/>
                <a:gd name="T34" fmla="*/ 498056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41C6213-FE6E-43C3-82FE-7D335BDAC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736" y="1038056"/>
              <a:ext cx="637794" cy="778786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3F2D1FB-5C03-4C87-A021-280E0D7F8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220" y="1042419"/>
              <a:ext cx="237983" cy="759791"/>
            </a:xfrm>
            <a:custGeom>
              <a:avLst/>
              <a:gdLst>
                <a:gd name="T0" fmla="*/ 160971 w 237983"/>
                <a:gd name="T1" fmla="*/ 88141 h 759791"/>
                <a:gd name="T2" fmla="*/ 55117 w 237983"/>
                <a:gd name="T3" fmla="*/ 122617 h 759791"/>
                <a:gd name="T4" fmla="*/ 36744 w 237983"/>
                <a:gd name="T5" fmla="*/ 125846 h 759791"/>
                <a:gd name="T6" fmla="*/ 0 w 237983"/>
                <a:gd name="T7" fmla="*/ 89281 h 759791"/>
                <a:gd name="T8" fmla="*/ 30271 w 237983"/>
                <a:gd name="T9" fmla="*/ 52621 h 759791"/>
                <a:gd name="T10" fmla="*/ 154498 w 237983"/>
                <a:gd name="T11" fmla="*/ 9503 h 759791"/>
                <a:gd name="T12" fmla="*/ 200953 w 237983"/>
                <a:gd name="T13" fmla="*/ 6 h 759791"/>
                <a:gd name="T14" fmla="*/ 203333 w 237983"/>
                <a:gd name="T15" fmla="*/ 6 h 759791"/>
                <a:gd name="T16" fmla="*/ 245502 w 237983"/>
                <a:gd name="T17" fmla="*/ 40740 h 759791"/>
                <a:gd name="T18" fmla="*/ 245503 w 237983"/>
                <a:gd name="T19" fmla="*/ 41984 h 759791"/>
                <a:gd name="T20" fmla="*/ 245503 w 237983"/>
                <a:gd name="T21" fmla="*/ 725131 h 759791"/>
                <a:gd name="T22" fmla="*/ 203816 w 237983"/>
                <a:gd name="T23" fmla="*/ 768244 h 759791"/>
                <a:gd name="T24" fmla="*/ 203333 w 237983"/>
                <a:gd name="T25" fmla="*/ 768250 h 759791"/>
                <a:gd name="T26" fmla="*/ 161257 w 237983"/>
                <a:gd name="T27" fmla="*/ 725131 h 759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7983" h="759791">
                  <a:moveTo>
                    <a:pt x="160971" y="88141"/>
                  </a:moveTo>
                  <a:lnTo>
                    <a:pt x="55117" y="122617"/>
                  </a:lnTo>
                  <a:cubicBezTo>
                    <a:pt x="49199" y="124644"/>
                    <a:pt x="43000" y="125734"/>
                    <a:pt x="36744" y="125846"/>
                  </a:cubicBezTo>
                  <a:cubicBezTo>
                    <a:pt x="16552" y="125692"/>
                    <a:pt x="207" y="109426"/>
                    <a:pt x="0" y="89281"/>
                  </a:cubicBezTo>
                  <a:cubicBezTo>
                    <a:pt x="0" y="70951"/>
                    <a:pt x="11899" y="59079"/>
                    <a:pt x="30271" y="52621"/>
                  </a:cubicBezTo>
                  <a:lnTo>
                    <a:pt x="154498" y="9503"/>
                  </a:lnTo>
                  <a:cubicBezTo>
                    <a:pt x="169428" y="4066"/>
                    <a:pt x="185083" y="866"/>
                    <a:pt x="200953" y="6"/>
                  </a:cubicBezTo>
                  <a:lnTo>
                    <a:pt x="203333" y="6"/>
                  </a:lnTo>
                  <a:cubicBezTo>
                    <a:pt x="226252" y="-364"/>
                    <a:pt x="245132" y="17874"/>
                    <a:pt x="245502" y="40740"/>
                  </a:cubicBezTo>
                  <a:cubicBezTo>
                    <a:pt x="245508" y="41155"/>
                    <a:pt x="245509" y="41569"/>
                    <a:pt x="245503" y="41984"/>
                  </a:cubicBezTo>
                  <a:lnTo>
                    <a:pt x="245503" y="725131"/>
                  </a:lnTo>
                  <a:cubicBezTo>
                    <a:pt x="245924" y="748521"/>
                    <a:pt x="227260" y="767823"/>
                    <a:pt x="203816" y="768244"/>
                  </a:cubicBezTo>
                  <a:cubicBezTo>
                    <a:pt x="203655" y="768246"/>
                    <a:pt x="203494" y="768248"/>
                    <a:pt x="203333" y="768250"/>
                  </a:cubicBezTo>
                  <a:cubicBezTo>
                    <a:pt x="179890" y="767682"/>
                    <a:pt x="161198" y="748527"/>
                    <a:pt x="161257" y="725131"/>
                  </a:cubicBezTo>
                  <a:lnTo>
                    <a:pt x="160971" y="88141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D03D4F94-37B3-43E5-8D25-ADF829E7F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28" y="1037486"/>
              <a:ext cx="561640" cy="778786"/>
            </a:xfrm>
            <a:custGeom>
              <a:avLst/>
              <a:gdLst>
                <a:gd name="T0" fmla="*/ 39981 w 561639"/>
                <a:gd name="T1" fmla="*/ 705181 h 778786"/>
                <a:gd name="T2" fmla="*/ 25127 w 561639"/>
                <a:gd name="T3" fmla="*/ 649499 h 778786"/>
                <a:gd name="T4" fmla="*/ 61590 w 561639"/>
                <a:gd name="T5" fmla="*/ 629202 h 778786"/>
                <a:gd name="T6" fmla="*/ 88530 w 561639"/>
                <a:gd name="T7" fmla="*/ 637845 h 778786"/>
                <a:gd name="T8" fmla="*/ 252738 w 561639"/>
                <a:gd name="T9" fmla="*/ 702522 h 778786"/>
                <a:gd name="T10" fmla="*/ 477494 w 561639"/>
                <a:gd name="T11" fmla="*/ 371728 h 778786"/>
                <a:gd name="T12" fmla="*/ 263590 w 561639"/>
                <a:gd name="T13" fmla="*/ 492345 h 778786"/>
                <a:gd name="T14" fmla="*/ 0 w 561639"/>
                <a:gd name="T15" fmla="*/ 258614 h 778786"/>
                <a:gd name="T16" fmla="*/ 0 w 561639"/>
                <a:gd name="T17" fmla="*/ 256430 h 778786"/>
                <a:gd name="T18" fmla="*/ 272252 w 561639"/>
                <a:gd name="T19" fmla="*/ 0 h 778786"/>
                <a:gd name="T20" fmla="*/ 471021 w 561639"/>
                <a:gd name="T21" fmla="*/ 77499 h 778786"/>
                <a:gd name="T22" fmla="*/ 564976 w 561639"/>
                <a:gd name="T23" fmla="*/ 369543 h 778786"/>
                <a:gd name="T24" fmla="*/ 564976 w 561639"/>
                <a:gd name="T25" fmla="*/ 371728 h 778786"/>
                <a:gd name="T26" fmla="*/ 250834 w 561639"/>
                <a:gd name="T27" fmla="*/ 780116 h 778786"/>
                <a:gd name="T28" fmla="*/ 39981 w 561639"/>
                <a:gd name="T29" fmla="*/ 705181 h 778786"/>
                <a:gd name="T30" fmla="*/ 461311 w 561639"/>
                <a:gd name="T31" fmla="*/ 249307 h 778786"/>
                <a:gd name="T32" fmla="*/ 461311 w 561639"/>
                <a:gd name="T33" fmla="*/ 247217 h 778786"/>
                <a:gd name="T34" fmla="*/ 269016 w 561639"/>
                <a:gd name="T35" fmla="*/ 76264 h 778786"/>
                <a:gd name="T36" fmla="*/ 87483 w 561639"/>
                <a:gd name="T37" fmla="*/ 252916 h 778786"/>
                <a:gd name="T38" fmla="*/ 87483 w 561639"/>
                <a:gd name="T39" fmla="*/ 255100 h 778786"/>
                <a:gd name="T40" fmla="*/ 273299 w 561639"/>
                <a:gd name="T41" fmla="*/ 419975 h 778786"/>
                <a:gd name="T42" fmla="*/ 461311 w 561639"/>
                <a:gd name="T43" fmla="*/ 249307 h 7787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61639" h="778786">
                  <a:moveTo>
                    <a:pt x="39981" y="705181"/>
                  </a:moveTo>
                  <a:cubicBezTo>
                    <a:pt x="20468" y="693898"/>
                    <a:pt x="13817" y="668968"/>
                    <a:pt x="25127" y="649499"/>
                  </a:cubicBezTo>
                  <a:cubicBezTo>
                    <a:pt x="32634" y="636577"/>
                    <a:pt x="46626" y="628789"/>
                    <a:pt x="61590" y="629202"/>
                  </a:cubicBezTo>
                  <a:cubicBezTo>
                    <a:pt x="71222" y="629401"/>
                    <a:pt x="80587" y="632405"/>
                    <a:pt x="88530" y="637845"/>
                  </a:cubicBezTo>
                  <a:cubicBezTo>
                    <a:pt x="141552" y="680963"/>
                    <a:pt x="193242" y="702522"/>
                    <a:pt x="252738" y="702522"/>
                  </a:cubicBezTo>
                  <a:cubicBezTo>
                    <a:pt x="388864" y="702522"/>
                    <a:pt x="480726" y="564620"/>
                    <a:pt x="477489" y="371728"/>
                  </a:cubicBezTo>
                  <a:cubicBezTo>
                    <a:pt x="436461" y="437450"/>
                    <a:pt x="368398" y="492345"/>
                    <a:pt x="263590" y="492345"/>
                  </a:cubicBezTo>
                  <a:cubicBezTo>
                    <a:pt x="108044" y="492345"/>
                    <a:pt x="0" y="394332"/>
                    <a:pt x="0" y="258614"/>
                  </a:cubicBezTo>
                  <a:lnTo>
                    <a:pt x="0" y="256430"/>
                  </a:lnTo>
                  <a:cubicBezTo>
                    <a:pt x="0" y="113114"/>
                    <a:pt x="111281" y="0"/>
                    <a:pt x="272252" y="0"/>
                  </a:cubicBezTo>
                  <a:cubicBezTo>
                    <a:pt x="358688" y="0"/>
                    <a:pt x="422372" y="29062"/>
                    <a:pt x="471016" y="77499"/>
                  </a:cubicBezTo>
                  <a:cubicBezTo>
                    <a:pt x="528132" y="134483"/>
                    <a:pt x="564971" y="218725"/>
                    <a:pt x="564971" y="369543"/>
                  </a:cubicBezTo>
                  <a:lnTo>
                    <a:pt x="564971" y="371728"/>
                  </a:lnTo>
                  <a:cubicBezTo>
                    <a:pt x="564971" y="610872"/>
                    <a:pt x="437508" y="780116"/>
                    <a:pt x="250834" y="780116"/>
                  </a:cubicBezTo>
                  <a:cubicBezTo>
                    <a:pt x="164208" y="780591"/>
                    <a:pt x="97192" y="748205"/>
                    <a:pt x="39981" y="705181"/>
                  </a:cubicBezTo>
                  <a:close/>
                  <a:moveTo>
                    <a:pt x="461306" y="249307"/>
                  </a:moveTo>
                  <a:lnTo>
                    <a:pt x="461306" y="247217"/>
                  </a:lnTo>
                  <a:cubicBezTo>
                    <a:pt x="461306" y="151293"/>
                    <a:pt x="382391" y="76264"/>
                    <a:pt x="269016" y="76264"/>
                  </a:cubicBezTo>
                  <a:cubicBezTo>
                    <a:pt x="155641" y="76264"/>
                    <a:pt x="87483" y="159176"/>
                    <a:pt x="87483" y="252916"/>
                  </a:cubicBezTo>
                  <a:lnTo>
                    <a:pt x="87483" y="255100"/>
                  </a:lnTo>
                  <a:cubicBezTo>
                    <a:pt x="87483" y="351024"/>
                    <a:pt x="163161" y="419975"/>
                    <a:pt x="273299" y="419975"/>
                  </a:cubicBezTo>
                  <a:cubicBezTo>
                    <a:pt x="388864" y="419595"/>
                    <a:pt x="461306" y="335543"/>
                    <a:pt x="461306" y="249307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2EDB8EF-6E77-481F-90CE-EE61394C3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77" y="1135547"/>
              <a:ext cx="171348" cy="161456"/>
            </a:xfrm>
            <a:custGeom>
              <a:avLst/>
              <a:gdLst>
                <a:gd name="T0" fmla="*/ 146345 w 171347"/>
                <a:gd name="T1" fmla="*/ 145837 h 161455"/>
                <a:gd name="T2" fmla="*/ 25179 w 171347"/>
                <a:gd name="T3" fmla="*/ 146008 h 161455"/>
                <a:gd name="T4" fmla="*/ 25008 w 171347"/>
                <a:gd name="T5" fmla="*/ 25121 h 161455"/>
                <a:gd name="T6" fmla="*/ 146174 w 171347"/>
                <a:gd name="T7" fmla="*/ 24951 h 161455"/>
                <a:gd name="T8" fmla="*/ 146345 w 171347"/>
                <a:gd name="T9" fmla="*/ 25121 h 161455"/>
                <a:gd name="T10" fmla="*/ 146345 w 171347"/>
                <a:gd name="T11" fmla="*/ 145837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85D4137-1D8A-40CB-BD28-039C6C6A6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99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BBD349A-96D7-4751-A83E-E2B5CBC04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05" y="1135547"/>
              <a:ext cx="171348" cy="161456"/>
            </a:xfrm>
            <a:custGeom>
              <a:avLst/>
              <a:gdLst>
                <a:gd name="T0" fmla="*/ 25008 w 171347"/>
                <a:gd name="T1" fmla="*/ 25121 h 161455"/>
                <a:gd name="T2" fmla="*/ 146174 w 171347"/>
                <a:gd name="T3" fmla="*/ 24951 h 161455"/>
                <a:gd name="T4" fmla="*/ 146345 w 171347"/>
                <a:gd name="T5" fmla="*/ 145837 h 161455"/>
                <a:gd name="T6" fmla="*/ 25179 w 171347"/>
                <a:gd name="T7" fmla="*/ 146008 h 161455"/>
                <a:gd name="T8" fmla="*/ 25008 w 171347"/>
                <a:gd name="T9" fmla="*/ 145837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5101D60-A3B2-4DAC-A7FD-712DE2833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08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BB2C6BA3-60EC-42B6-BD34-89C11131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695" y="1298095"/>
              <a:ext cx="323657" cy="322911"/>
            </a:xfrm>
            <a:custGeom>
              <a:avLst/>
              <a:gdLst>
                <a:gd name="T0" fmla="*/ 285394 w 323656"/>
                <a:gd name="T1" fmla="*/ 241899 h 322911"/>
                <a:gd name="T2" fmla="*/ 280063 w 323656"/>
                <a:gd name="T3" fmla="*/ 241899 h 322911"/>
                <a:gd name="T4" fmla="*/ 235703 w 323656"/>
                <a:gd name="T5" fmla="*/ 222904 h 322911"/>
                <a:gd name="T6" fmla="*/ 230658 w 323656"/>
                <a:gd name="T7" fmla="*/ 217775 h 322911"/>
                <a:gd name="T8" fmla="*/ 230658 w 323656"/>
                <a:gd name="T9" fmla="*/ 108365 h 322911"/>
                <a:gd name="T10" fmla="*/ 236179 w 323656"/>
                <a:gd name="T11" fmla="*/ 102857 h 322911"/>
                <a:gd name="T12" fmla="*/ 279873 w 323656"/>
                <a:gd name="T13" fmla="*/ 85097 h 322911"/>
                <a:gd name="T14" fmla="*/ 280444 w 323656"/>
                <a:gd name="T15" fmla="*/ 85097 h 322911"/>
                <a:gd name="T16" fmla="*/ 286156 w 323656"/>
                <a:gd name="T17" fmla="*/ 85097 h 322911"/>
                <a:gd name="T18" fmla="*/ 328802 w 323656"/>
                <a:gd name="T19" fmla="*/ 42548 h 322911"/>
                <a:gd name="T20" fmla="*/ 286156 w 323656"/>
                <a:gd name="T21" fmla="*/ 0 h 322911"/>
                <a:gd name="T22" fmla="*/ 243509 w 323656"/>
                <a:gd name="T23" fmla="*/ 42548 h 322911"/>
                <a:gd name="T24" fmla="*/ 243509 w 323656"/>
                <a:gd name="T25" fmla="*/ 47772 h 322911"/>
                <a:gd name="T26" fmla="*/ 243509 w 323656"/>
                <a:gd name="T27" fmla="*/ 47772 h 322911"/>
                <a:gd name="T28" fmla="*/ 224471 w 323656"/>
                <a:gd name="T29" fmla="*/ 92125 h 322911"/>
                <a:gd name="T30" fmla="*/ 219330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7 w 323656"/>
                <a:gd name="T83" fmla="*/ 228887 h 322911"/>
                <a:gd name="T84" fmla="*/ 225327 w 323656"/>
                <a:gd name="T85" fmla="*/ 234206 h 322911"/>
                <a:gd name="T86" fmla="*/ 243224 w 323656"/>
                <a:gd name="T87" fmla="*/ 277799 h 322911"/>
                <a:gd name="T88" fmla="*/ 243224 w 323656"/>
                <a:gd name="T89" fmla="*/ 278463 h 322911"/>
                <a:gd name="T90" fmla="*/ 243224 w 323656"/>
                <a:gd name="T91" fmla="*/ 284067 h 322911"/>
                <a:gd name="T92" fmla="*/ 285870 w 323656"/>
                <a:gd name="T93" fmla="*/ 326615 h 322911"/>
                <a:gd name="T94" fmla="*/ 328517 w 323656"/>
                <a:gd name="T95" fmla="*/ 284067 h 322911"/>
                <a:gd name="T96" fmla="*/ 285870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1BE62BFE-2F55-441A-898A-40316E054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45" y="918116"/>
              <a:ext cx="1094722" cy="1092200"/>
            </a:xfrm>
            <a:custGeom>
              <a:avLst/>
              <a:gdLst>
                <a:gd name="T0" fmla="*/ 1071307 w 1094721"/>
                <a:gd name="T1" fmla="*/ 483785 h 1092200"/>
                <a:gd name="T2" fmla="*/ 950411 w 1094721"/>
                <a:gd name="T3" fmla="*/ 483785 h 1092200"/>
                <a:gd name="T4" fmla="*/ 931373 w 1094721"/>
                <a:gd name="T5" fmla="*/ 513132 h 1092200"/>
                <a:gd name="T6" fmla="*/ 884823 w 1094721"/>
                <a:gd name="T7" fmla="*/ 533836 h 1092200"/>
                <a:gd name="T8" fmla="*/ 883395 w 1094721"/>
                <a:gd name="T9" fmla="*/ 533836 h 1092200"/>
                <a:gd name="T10" fmla="*/ 865404 w 1094721"/>
                <a:gd name="T11" fmla="*/ 498886 h 1092200"/>
                <a:gd name="T12" fmla="*/ 774802 w 1094721"/>
                <a:gd name="T13" fmla="*/ 498908 h 1092200"/>
                <a:gd name="T14" fmla="*/ 774824 w 1094721"/>
                <a:gd name="T15" fmla="*/ 589301 h 1092200"/>
                <a:gd name="T16" fmla="*/ 865404 w 1094721"/>
                <a:gd name="T17" fmla="*/ 589301 h 1092200"/>
                <a:gd name="T18" fmla="*/ 883490 w 1094721"/>
                <a:gd name="T19" fmla="*/ 552926 h 1092200"/>
                <a:gd name="T20" fmla="*/ 885299 w 1094721"/>
                <a:gd name="T21" fmla="*/ 552926 h 1092200"/>
                <a:gd name="T22" fmla="*/ 930706 w 1094721"/>
                <a:gd name="T23" fmla="*/ 573440 h 1092200"/>
                <a:gd name="T24" fmla="*/ 1040015 w 1094721"/>
                <a:gd name="T25" fmla="*/ 625584 h 1092200"/>
                <a:gd name="T26" fmla="*/ 1092280 w 1094721"/>
                <a:gd name="T27" fmla="*/ 516527 h 1092200"/>
                <a:gd name="T28" fmla="*/ 1071402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2 w 1094721"/>
                <a:gd name="T45" fmla="*/ 317916 h 1092200"/>
                <a:gd name="T46" fmla="*/ 593532 w 1094721"/>
                <a:gd name="T47" fmla="*/ 227545 h 1092200"/>
                <a:gd name="T48" fmla="*/ 557834 w 1094721"/>
                <a:gd name="T49" fmla="*/ 209595 h 1092200"/>
                <a:gd name="T50" fmla="*/ 557834 w 1094721"/>
                <a:gd name="T51" fmla="*/ 207031 h 1092200"/>
                <a:gd name="T52" fmla="*/ 581157 w 1094721"/>
                <a:gd name="T53" fmla="*/ 160304 h 1092200"/>
                <a:gd name="T54" fmla="*/ 586202 w 1094721"/>
                <a:gd name="T55" fmla="*/ 157739 h 1092200"/>
                <a:gd name="T56" fmla="*/ 608668 w 1094721"/>
                <a:gd name="T57" fmla="*/ 141784 h 1092200"/>
                <a:gd name="T58" fmla="*/ 600647 w 1094721"/>
                <a:gd name="T59" fmla="*/ 21167 h 1092200"/>
                <a:gd name="T60" fmla="*/ 487767 w 1094721"/>
                <a:gd name="T61" fmla="*/ 21167 h 1092200"/>
                <a:gd name="T62" fmla="*/ 577444 w 1094721"/>
                <a:gd name="T63" fmla="*/ 926838 h 1092200"/>
                <a:gd name="T64" fmla="*/ 557549 w 1094721"/>
                <a:gd name="T65" fmla="*/ 880776 h 1092200"/>
                <a:gd name="T66" fmla="*/ 557549 w 1094721"/>
                <a:gd name="T67" fmla="*/ 878686 h 1092200"/>
                <a:gd name="T68" fmla="*/ 593437 w 1094721"/>
                <a:gd name="T69" fmla="*/ 860736 h 1092200"/>
                <a:gd name="T70" fmla="*/ 593549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2 w 1094721"/>
                <a:gd name="T91" fmla="*/ 1068024 h 1092200"/>
                <a:gd name="T92" fmla="*/ 608838 w 1094721"/>
                <a:gd name="T93" fmla="*/ 947142 h 1092200"/>
                <a:gd name="T94" fmla="*/ 608572 w 1094721"/>
                <a:gd name="T95" fmla="*/ 946878 h 1092200"/>
                <a:gd name="T96" fmla="*/ 577444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cxnSp>
        <p:nvCxnSpPr>
          <p:cNvPr id="16" name="Straight Connector 17">
            <a:extLst>
              <a:ext uri="{FF2B5EF4-FFF2-40B4-BE49-F238E27FC236}">
                <a16:creationId xmlns:a16="http://schemas.microsoft.com/office/drawing/2014/main" id="{E60414FB-6585-446C-80C9-9DD59519A25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3453" y="8940800"/>
            <a:ext cx="15353358" cy="0"/>
          </a:xfrm>
          <a:prstGeom prst="line">
            <a:avLst/>
          </a:prstGeom>
          <a:noFill/>
          <a:ln w="19050" algn="ctr">
            <a:solidFill>
              <a:srgbClr val="169D95">
                <a:alpha val="43921"/>
              </a:srgbClr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01870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B812C71-38E8-49F9-BA31-74751C941E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944532" y="5328356"/>
            <a:ext cx="6143225" cy="6129867"/>
            <a:chOff x="10363200" y="4648200"/>
            <a:chExt cx="5183333" cy="517139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B74A34-2E20-41DB-AD99-F91A9234C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384" y="5677701"/>
              <a:ext cx="811307" cy="764469"/>
            </a:xfrm>
            <a:custGeom>
              <a:avLst/>
              <a:gdLst>
                <a:gd name="T0" fmla="*/ 348262485 w 171347"/>
                <a:gd name="T1" fmla="*/ 347052075 h 161455"/>
                <a:gd name="T2" fmla="*/ 59921154 w 171347"/>
                <a:gd name="T3" fmla="*/ 347459184 h 161455"/>
                <a:gd name="T4" fmla="*/ 59514584 w 171347"/>
                <a:gd name="T5" fmla="*/ 59783318 h 161455"/>
                <a:gd name="T6" fmla="*/ 347855399 w 171347"/>
                <a:gd name="T7" fmla="*/ 59378675 h 161455"/>
                <a:gd name="T8" fmla="*/ 348262485 w 171347"/>
                <a:gd name="T9" fmla="*/ 59783318 h 161455"/>
                <a:gd name="T10" fmla="*/ 348262485 w 171347"/>
                <a:gd name="T11" fmla="*/ 347052075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EB8455-B3AD-4407-9FEF-E2BB68C2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675" y="7961205"/>
              <a:ext cx="811307" cy="809436"/>
            </a:xfrm>
            <a:custGeom>
              <a:avLst/>
              <a:gdLst>
                <a:gd name="T0" fmla="*/ 59288375 w 171347"/>
                <a:gd name="T1" fmla="*/ 60007511 h 170953"/>
                <a:gd name="T2" fmla="*/ 347629190 w 171347"/>
                <a:gd name="T3" fmla="*/ 59150551 h 170953"/>
                <a:gd name="T4" fmla="*/ 348486155 w 171347"/>
                <a:gd name="T5" fmla="*/ 346818186 h 170953"/>
                <a:gd name="T6" fmla="*/ 60147363 w 171347"/>
                <a:gd name="T7" fmla="*/ 347672589 h 170953"/>
                <a:gd name="T8" fmla="*/ 59288375 w 171347"/>
                <a:gd name="T9" fmla="*/ 346818186 h 170953"/>
                <a:gd name="T10" fmla="*/ 59288375 w 171347"/>
                <a:gd name="T11" fmla="*/ 60007511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2B70BA7-5723-4330-A1D6-64CE3A51D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232" y="5677701"/>
              <a:ext cx="811307" cy="764469"/>
            </a:xfrm>
            <a:custGeom>
              <a:avLst/>
              <a:gdLst>
                <a:gd name="T0" fmla="*/ 59514584 w 171347"/>
                <a:gd name="T1" fmla="*/ 59783318 h 161455"/>
                <a:gd name="T2" fmla="*/ 347855399 w 171347"/>
                <a:gd name="T3" fmla="*/ 59378675 h 161455"/>
                <a:gd name="T4" fmla="*/ 348262485 w 171347"/>
                <a:gd name="T5" fmla="*/ 347052075 h 161455"/>
                <a:gd name="T6" fmla="*/ 59921154 w 171347"/>
                <a:gd name="T7" fmla="*/ 347459184 h 161455"/>
                <a:gd name="T8" fmla="*/ 59514584 w 171347"/>
                <a:gd name="T9" fmla="*/ 347052075 h 161455"/>
                <a:gd name="T10" fmla="*/ 59514584 w 171347"/>
                <a:gd name="T11" fmla="*/ 59783318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CBE679C-7FF2-4448-BE1B-CB964D145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899" y="7961205"/>
              <a:ext cx="811307" cy="809436"/>
            </a:xfrm>
            <a:custGeom>
              <a:avLst/>
              <a:gdLst>
                <a:gd name="T0" fmla="*/ 59288375 w 171347"/>
                <a:gd name="T1" fmla="*/ 60007511 h 170953"/>
                <a:gd name="T2" fmla="*/ 347629190 w 171347"/>
                <a:gd name="T3" fmla="*/ 59150551 h 170953"/>
                <a:gd name="T4" fmla="*/ 348486155 w 171347"/>
                <a:gd name="T5" fmla="*/ 346818186 h 170953"/>
                <a:gd name="T6" fmla="*/ 60147363 w 171347"/>
                <a:gd name="T7" fmla="*/ 347672589 h 170953"/>
                <a:gd name="T8" fmla="*/ 59288375 w 171347"/>
                <a:gd name="T9" fmla="*/ 346818186 h 170953"/>
                <a:gd name="T10" fmla="*/ 59288375 w 171347"/>
                <a:gd name="T11" fmla="*/ 60007511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21F826F-468F-4622-9EA7-39D8BED6B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353" y="6447341"/>
              <a:ext cx="1532463" cy="1528934"/>
            </a:xfrm>
            <a:custGeom>
              <a:avLst/>
              <a:gdLst>
                <a:gd name="T0" fmla="*/ 679154755 w 323656"/>
                <a:gd name="T1" fmla="*/ 575656892 h 322911"/>
                <a:gd name="T2" fmla="*/ 666468578 w 323656"/>
                <a:gd name="T3" fmla="*/ 575656892 h 322911"/>
                <a:gd name="T4" fmla="*/ 560902746 w 323656"/>
                <a:gd name="T5" fmla="*/ 530453474 h 322911"/>
                <a:gd name="T6" fmla="*/ 548897109 w 323656"/>
                <a:gd name="T7" fmla="*/ 518247774 h 322911"/>
                <a:gd name="T8" fmla="*/ 548897109 w 323656"/>
                <a:gd name="T9" fmla="*/ 257880722 h 322911"/>
                <a:gd name="T10" fmla="*/ 562035677 w 323656"/>
                <a:gd name="T11" fmla="*/ 244772849 h 322911"/>
                <a:gd name="T12" fmla="*/ 666016277 w 323656"/>
                <a:gd name="T13" fmla="*/ 202508601 h 322911"/>
                <a:gd name="T14" fmla="*/ 667375307 w 323656"/>
                <a:gd name="T15" fmla="*/ 202508601 h 322911"/>
                <a:gd name="T16" fmla="*/ 680968212 w 323656"/>
                <a:gd name="T17" fmla="*/ 202508601 h 322911"/>
                <a:gd name="T18" fmla="*/ 782455345 w 323656"/>
                <a:gd name="T19" fmla="*/ 101253077 h 322911"/>
                <a:gd name="T20" fmla="*/ 680968212 w 323656"/>
                <a:gd name="T21" fmla="*/ 0 h 322911"/>
                <a:gd name="T22" fmla="*/ 579478954 w 323656"/>
                <a:gd name="T23" fmla="*/ 101253077 h 322911"/>
                <a:gd name="T24" fmla="*/ 579478954 w 323656"/>
                <a:gd name="T25" fmla="*/ 113684871 h 322911"/>
                <a:gd name="T26" fmla="*/ 579478954 w 323656"/>
                <a:gd name="T27" fmla="*/ 113684871 h 322911"/>
                <a:gd name="T28" fmla="*/ 534173285 w 323656"/>
                <a:gd name="T29" fmla="*/ 219233722 h 322911"/>
                <a:gd name="T30" fmla="*/ 521938997 w 323656"/>
                <a:gd name="T31" fmla="*/ 231662978 h 322911"/>
                <a:gd name="T32" fmla="*/ 259837843 w 323656"/>
                <a:gd name="T33" fmla="*/ 233245652 h 322911"/>
                <a:gd name="T34" fmla="*/ 246244933 w 323656"/>
                <a:gd name="T35" fmla="*/ 219911709 h 322911"/>
                <a:gd name="T36" fmla="*/ 203883010 w 323656"/>
                <a:gd name="T37" fmla="*/ 116171740 h 322911"/>
                <a:gd name="T38" fmla="*/ 203883010 w 323656"/>
                <a:gd name="T39" fmla="*/ 114589065 h 322911"/>
                <a:gd name="T40" fmla="*/ 203883010 w 323656"/>
                <a:gd name="T41" fmla="*/ 101253077 h 322911"/>
                <a:gd name="T42" fmla="*/ 102393321 w 323656"/>
                <a:gd name="T43" fmla="*/ 0 h 322911"/>
                <a:gd name="T44" fmla="*/ 906729 w 323656"/>
                <a:gd name="T45" fmla="*/ 101255520 h 322911"/>
                <a:gd name="T46" fmla="*/ 102393321 w 323656"/>
                <a:gd name="T47" fmla="*/ 202508601 h 322911"/>
                <a:gd name="T48" fmla="*/ 102622085 w 323656"/>
                <a:gd name="T49" fmla="*/ 202508601 h 322911"/>
                <a:gd name="T50" fmla="*/ 114853925 w 323656"/>
                <a:gd name="T51" fmla="*/ 202508601 h 322911"/>
                <a:gd name="T52" fmla="*/ 114853925 w 323656"/>
                <a:gd name="T53" fmla="*/ 202508601 h 322911"/>
                <a:gd name="T54" fmla="*/ 220645851 w 323656"/>
                <a:gd name="T55" fmla="*/ 247709595 h 322911"/>
                <a:gd name="T56" fmla="*/ 233558235 w 323656"/>
                <a:gd name="T57" fmla="*/ 260819353 h 322911"/>
                <a:gd name="T58" fmla="*/ 233558235 w 323656"/>
                <a:gd name="T59" fmla="*/ 519378152 h 322911"/>
                <a:gd name="T60" fmla="*/ 219513028 w 323656"/>
                <a:gd name="T61" fmla="*/ 533616290 h 322911"/>
                <a:gd name="T62" fmla="*/ 115306226 w 323656"/>
                <a:gd name="T63" fmla="*/ 575882560 h 322911"/>
                <a:gd name="T64" fmla="*/ 115306226 w 323656"/>
                <a:gd name="T65" fmla="*/ 575882560 h 322911"/>
                <a:gd name="T66" fmla="*/ 101489149 w 323656"/>
                <a:gd name="T67" fmla="*/ 575882560 h 322911"/>
                <a:gd name="T68" fmla="*/ 0 w 323656"/>
                <a:gd name="T69" fmla="*/ 677136062 h 322911"/>
                <a:gd name="T70" fmla="*/ 101489149 w 323656"/>
                <a:gd name="T71" fmla="*/ 778389163 h 322911"/>
                <a:gd name="T72" fmla="*/ 202976371 w 323656"/>
                <a:gd name="T73" fmla="*/ 677136062 h 322911"/>
                <a:gd name="T74" fmla="*/ 202976371 w 323656"/>
                <a:gd name="T75" fmla="*/ 664930476 h 322911"/>
                <a:gd name="T76" fmla="*/ 202976371 w 323656"/>
                <a:gd name="T77" fmla="*/ 664930476 h 322911"/>
                <a:gd name="T78" fmla="*/ 248284058 w 323656"/>
                <a:gd name="T79" fmla="*/ 558027686 h 322911"/>
                <a:gd name="T80" fmla="*/ 261874951 w 323656"/>
                <a:gd name="T81" fmla="*/ 544691612 h 322911"/>
                <a:gd name="T82" fmla="*/ 523526138 w 323656"/>
                <a:gd name="T83" fmla="*/ 544691612 h 322911"/>
                <a:gd name="T84" fmla="*/ 536210412 w 323656"/>
                <a:gd name="T85" fmla="*/ 557349182 h 322911"/>
                <a:gd name="T86" fmla="*/ 578800985 w 323656"/>
                <a:gd name="T87" fmla="*/ 661089559 h 322911"/>
                <a:gd name="T88" fmla="*/ 578800985 w 323656"/>
                <a:gd name="T89" fmla="*/ 662669700 h 322911"/>
                <a:gd name="T90" fmla="*/ 578800985 w 323656"/>
                <a:gd name="T91" fmla="*/ 676005798 h 322911"/>
                <a:gd name="T92" fmla="*/ 680287691 w 323656"/>
                <a:gd name="T93" fmla="*/ 777258761 h 322911"/>
                <a:gd name="T94" fmla="*/ 781776817 w 323656"/>
                <a:gd name="T95" fmla="*/ 676005798 h 322911"/>
                <a:gd name="T96" fmla="*/ 680287691 w 323656"/>
                <a:gd name="T97" fmla="*/ 574752181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6DDBEB6-CA52-43AD-BB46-680AAA6DC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4648200"/>
              <a:ext cx="5183333" cy="5171393"/>
            </a:xfrm>
            <a:custGeom>
              <a:avLst/>
              <a:gdLst>
                <a:gd name="T0" fmla="*/ 2147483646 w 1094721"/>
                <a:gd name="T1" fmla="*/ 1151275514 h 1092200"/>
                <a:gd name="T2" fmla="*/ 2147483646 w 1094721"/>
                <a:gd name="T3" fmla="*/ 1151275514 h 1092200"/>
                <a:gd name="T4" fmla="*/ 2147483646 w 1094721"/>
                <a:gd name="T5" fmla="*/ 1221113089 h 1092200"/>
                <a:gd name="T6" fmla="*/ 2105630915 w 1094721"/>
                <a:gd name="T7" fmla="*/ 1270382927 h 1092200"/>
                <a:gd name="T8" fmla="*/ 2102232883 w 1094721"/>
                <a:gd name="T9" fmla="*/ 1270382927 h 1092200"/>
                <a:gd name="T10" fmla="*/ 2059418839 w 1094721"/>
                <a:gd name="T11" fmla="*/ 1187211843 h 1092200"/>
                <a:gd name="T12" fmla="*/ 1843810375 w 1094721"/>
                <a:gd name="T13" fmla="*/ 1187264077 h 1092200"/>
                <a:gd name="T14" fmla="*/ 1843862705 w 1094721"/>
                <a:gd name="T15" fmla="*/ 1402374372 h 1092200"/>
                <a:gd name="T16" fmla="*/ 2059418839 w 1094721"/>
                <a:gd name="T17" fmla="*/ 1402374372 h 1092200"/>
                <a:gd name="T18" fmla="*/ 2102458972 w 1094721"/>
                <a:gd name="T19" fmla="*/ 1315812279 h 1092200"/>
                <a:gd name="T20" fmla="*/ 2106763754 w 1094721"/>
                <a:gd name="T21" fmla="*/ 1315812279 h 1092200"/>
                <a:gd name="T22" fmla="*/ 2147483646 w 1094721"/>
                <a:gd name="T23" fmla="*/ 1364629685 h 1092200"/>
                <a:gd name="T24" fmla="*/ 2147483646 w 1094721"/>
                <a:gd name="T25" fmla="*/ 1488718358 h 1092200"/>
                <a:gd name="T26" fmla="*/ 2147483646 w 1094721"/>
                <a:gd name="T27" fmla="*/ 1229192413 h 1092200"/>
                <a:gd name="T28" fmla="*/ 2147483646 w 1094721"/>
                <a:gd name="T29" fmla="*/ 1151501721 h 1092200"/>
                <a:gd name="T30" fmla="*/ 1160529471 w 1094721"/>
                <a:gd name="T31" fmla="*/ 50371446 h 1092200"/>
                <a:gd name="T32" fmla="*/ 1161578874 w 1094721"/>
                <a:gd name="T33" fmla="*/ 338035367 h 1092200"/>
                <a:gd name="T34" fmla="*/ 1234379536 w 1094721"/>
                <a:gd name="T35" fmla="*/ 384416242 h 1092200"/>
                <a:gd name="T36" fmla="*/ 1281952653 w 1094721"/>
                <a:gd name="T37" fmla="*/ 493581200 h 1092200"/>
                <a:gd name="T38" fmla="*/ 1281952653 w 1094721"/>
                <a:gd name="T39" fmla="*/ 498778573 h 1092200"/>
                <a:gd name="T40" fmla="*/ 1196774980 w 1094721"/>
                <a:gd name="T41" fmla="*/ 541494435 h 1092200"/>
                <a:gd name="T42" fmla="*/ 1196827215 w 1094721"/>
                <a:gd name="T43" fmla="*/ 756605269 h 1092200"/>
                <a:gd name="T44" fmla="*/ 1412436214 w 1094721"/>
                <a:gd name="T45" fmla="*/ 756552940 h 1092200"/>
                <a:gd name="T46" fmla="*/ 1412436214 w 1094721"/>
                <a:gd name="T47" fmla="*/ 541494435 h 1092200"/>
                <a:gd name="T48" fmla="*/ 1327484209 w 1094721"/>
                <a:gd name="T49" fmla="*/ 498778573 h 1092200"/>
                <a:gd name="T50" fmla="*/ 1327484209 w 1094721"/>
                <a:gd name="T51" fmla="*/ 492677030 h 1092200"/>
                <a:gd name="T52" fmla="*/ 1382986792 w 1094721"/>
                <a:gd name="T53" fmla="*/ 381479523 h 1092200"/>
                <a:gd name="T54" fmla="*/ 1394992500 w 1094721"/>
                <a:gd name="T55" fmla="*/ 375375532 h 1092200"/>
                <a:gd name="T56" fmla="*/ 1448455516 w 1094721"/>
                <a:gd name="T57" fmla="*/ 337407172 h 1092200"/>
                <a:gd name="T58" fmla="*/ 1429367769 w 1094721"/>
                <a:gd name="T59" fmla="*/ 50371446 h 1092200"/>
                <a:gd name="T60" fmla="*/ 1160755678 w 1094721"/>
                <a:gd name="T61" fmla="*/ 50371446 h 1092200"/>
                <a:gd name="T62" fmla="*/ 1374151137 w 1094721"/>
                <a:gd name="T63" fmla="*/ 2147483646 h 1092200"/>
                <a:gd name="T64" fmla="*/ 1326806245 w 1094721"/>
                <a:gd name="T65" fmla="*/ 2096005043 h 1092200"/>
                <a:gd name="T66" fmla="*/ 1326806245 w 1094721"/>
                <a:gd name="T67" fmla="*/ 2091031315 h 1092200"/>
                <a:gd name="T68" fmla="*/ 1412210006 w 1094721"/>
                <a:gd name="T69" fmla="*/ 2048315453 h 1092200"/>
                <a:gd name="T70" fmla="*/ 1412476455 w 1094721"/>
                <a:gd name="T71" fmla="*/ 1832886049 h 1092200"/>
                <a:gd name="T72" fmla="*/ 1196548778 w 1094721"/>
                <a:gd name="T73" fmla="*/ 1832619624 h 1092200"/>
                <a:gd name="T74" fmla="*/ 1196279910 w 1094721"/>
                <a:gd name="T75" fmla="*/ 2048049118 h 1092200"/>
                <a:gd name="T76" fmla="*/ 1196548778 w 1094721"/>
                <a:gd name="T77" fmla="*/ 2048315453 h 1092200"/>
                <a:gd name="T78" fmla="*/ 1281272133 w 1094721"/>
                <a:gd name="T79" fmla="*/ 2091031315 h 1092200"/>
                <a:gd name="T80" fmla="*/ 1281272133 w 1094721"/>
                <a:gd name="T81" fmla="*/ 2097135415 h 1092200"/>
                <a:gd name="T82" fmla="*/ 1225998200 w 1094721"/>
                <a:gd name="T83" fmla="*/ 2147483646 h 1092200"/>
                <a:gd name="T84" fmla="*/ 1213763861 w 1094721"/>
                <a:gd name="T85" fmla="*/ 2147483646 h 1092200"/>
                <a:gd name="T86" fmla="*/ 1160529471 w 1094721"/>
                <a:gd name="T87" fmla="*/ 2147483646 h 1092200"/>
                <a:gd name="T88" fmla="*/ 1159898719 w 1094721"/>
                <a:gd name="T89" fmla="*/ 2147483646 h 1092200"/>
                <a:gd name="T90" fmla="*/ 1448227405 w 1094721"/>
                <a:gd name="T91" fmla="*/ 2147483646 h 1092200"/>
                <a:gd name="T92" fmla="*/ 1448860174 w 1094721"/>
                <a:gd name="T93" fmla="*/ 2147483646 h 1092200"/>
                <a:gd name="T94" fmla="*/ 1448227405 w 1094721"/>
                <a:gd name="T95" fmla="*/ 2147483646 h 1092200"/>
                <a:gd name="T96" fmla="*/ 1374151137 w 1094721"/>
                <a:gd name="T97" fmla="*/ 2147483646 h 1092200"/>
                <a:gd name="T98" fmla="*/ 546848618 w 1094721"/>
                <a:gd name="T99" fmla="*/ 1186985635 h 1092200"/>
                <a:gd name="T100" fmla="*/ 503806378 w 1094721"/>
                <a:gd name="T101" fmla="*/ 1273774498 h 1092200"/>
                <a:gd name="T102" fmla="*/ 499727262 w 1094721"/>
                <a:gd name="T103" fmla="*/ 1273774498 h 1092200"/>
                <a:gd name="T104" fmla="*/ 391670834 w 1094721"/>
                <a:gd name="T105" fmla="*/ 1224953996 h 1092200"/>
                <a:gd name="T106" fmla="*/ 132098943 w 1094721"/>
                <a:gd name="T107" fmla="*/ 1105705930 h 1092200"/>
                <a:gd name="T108" fmla="*/ 12577095 w 1094721"/>
                <a:gd name="T109" fmla="*/ 1364679476 h 1092200"/>
                <a:gd name="T110" fmla="*/ 272148446 w 1094721"/>
                <a:gd name="T111" fmla="*/ 1483927632 h 1092200"/>
                <a:gd name="T112" fmla="*/ 390311787 w 1094721"/>
                <a:gd name="T113" fmla="*/ 1368246923 h 1092200"/>
                <a:gd name="T114" fmla="*/ 500860192 w 1094721"/>
                <a:gd name="T115" fmla="*/ 1318974665 h 1092200"/>
                <a:gd name="T116" fmla="*/ 504258247 w 1094721"/>
                <a:gd name="T117" fmla="*/ 1318974665 h 1092200"/>
                <a:gd name="T118" fmla="*/ 546848618 w 1094721"/>
                <a:gd name="T119" fmla="*/ 1402148709 h 1092200"/>
                <a:gd name="T120" fmla="*/ 762454548 w 1094721"/>
                <a:gd name="T121" fmla="*/ 1402095958 h 1092200"/>
                <a:gd name="T122" fmla="*/ 762402219 w 1094721"/>
                <a:gd name="T123" fmla="*/ 1186985635 h 1092200"/>
                <a:gd name="T124" fmla="*/ 546848618 w 1094721"/>
                <a:gd name="T125" fmla="*/ 1186985635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03F179-D776-4871-93BD-0B8577248FA0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431927" y="1439334"/>
            <a:ext cx="0" cy="6953956"/>
          </a:xfrm>
          <a:prstGeom prst="line">
            <a:avLst/>
          </a:prstGeom>
          <a:noFill/>
          <a:ln w="19050" algn="ctr">
            <a:solidFill>
              <a:srgbClr val="169D95">
                <a:alpha val="43921"/>
              </a:srgbClr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A03B5674-A18C-4DEB-B2A4-920E325FAE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93453" y="9100727"/>
            <a:ext cx="1862724" cy="381940"/>
            <a:chOff x="914400" y="914400"/>
            <a:chExt cx="5321300" cy="109220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57E35F2-854D-4435-ADD8-F603DF64E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46" y="1045084"/>
              <a:ext cx="694910" cy="769289"/>
            </a:xfrm>
            <a:custGeom>
              <a:avLst/>
              <a:gdLst>
                <a:gd name="T0" fmla="*/ 296922 w 694910"/>
                <a:gd name="T1" fmla="*/ 735104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9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4 h 769288"/>
                <a:gd name="T22" fmla="*/ 351087 w 694910"/>
                <a:gd name="T23" fmla="*/ 770814 h 769288"/>
                <a:gd name="T24" fmla="*/ 346708 w 694910"/>
                <a:gd name="T25" fmla="*/ 770814 h 769288"/>
                <a:gd name="T26" fmla="*/ 296922 w 694910"/>
                <a:gd name="T27" fmla="*/ 735104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443A7F0-4EE5-4DA8-AFC2-B978E071B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971" y="1045654"/>
              <a:ext cx="85674" cy="759791"/>
            </a:xfrm>
            <a:custGeom>
              <a:avLst/>
              <a:gdLst>
                <a:gd name="T0" fmla="*/ 0 w 85673"/>
                <a:gd name="T1" fmla="*/ 42738 h 759791"/>
                <a:gd name="T2" fmla="*/ 42842 w 85673"/>
                <a:gd name="T3" fmla="*/ 0 h 759791"/>
                <a:gd name="T4" fmla="*/ 85679 w 85673"/>
                <a:gd name="T5" fmla="*/ 42738 h 759791"/>
                <a:gd name="T6" fmla="*/ 85679 w 85673"/>
                <a:gd name="T7" fmla="*/ 723701 h 759791"/>
                <a:gd name="T8" fmla="*/ 42842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86255E4-5800-4654-A682-90F2EA717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364" y="1039576"/>
              <a:ext cx="561640" cy="769289"/>
            </a:xfrm>
            <a:custGeom>
              <a:avLst/>
              <a:gdLst>
                <a:gd name="T0" fmla="*/ 16293 w 561639"/>
                <a:gd name="T1" fmla="*/ 676884 h 769288"/>
                <a:gd name="T2" fmla="*/ 15 w 561639"/>
                <a:gd name="T3" fmla="*/ 644403 h 769288"/>
                <a:gd name="T4" fmla="*/ 40750 w 561639"/>
                <a:gd name="T5" fmla="*/ 602241 h 769288"/>
                <a:gd name="T6" fmla="*/ 41234 w 561639"/>
                <a:gd name="T7" fmla="*/ 602235 h 769288"/>
                <a:gd name="T8" fmla="*/ 67222 w 561639"/>
                <a:gd name="T9" fmla="*/ 611732 h 769288"/>
                <a:gd name="T10" fmla="*/ 306733 w 561639"/>
                <a:gd name="T11" fmla="*/ 701957 h 769288"/>
                <a:gd name="T12" fmla="*/ 475796 w 561639"/>
                <a:gd name="T13" fmla="*/ 573268 h 769288"/>
                <a:gd name="T14" fmla="*/ 475796 w 561639"/>
                <a:gd name="T15" fmla="*/ 570893 h 769288"/>
                <a:gd name="T16" fmla="*/ 278551 w 561639"/>
                <a:gd name="T17" fmla="*/ 427103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5 w 561639"/>
                <a:gd name="T25" fmla="*/ 74650 h 769288"/>
                <a:gd name="T26" fmla="*/ 533197 w 561639"/>
                <a:gd name="T27" fmla="*/ 109220 h 769288"/>
                <a:gd name="T28" fmla="*/ 492264 w 561639"/>
                <a:gd name="T29" fmla="*/ 150249 h 769288"/>
                <a:gd name="T30" fmla="*/ 492074 w 561639"/>
                <a:gd name="T31" fmla="*/ 150249 h 769288"/>
                <a:gd name="T32" fmla="*/ 467133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4 w 561639"/>
                <a:gd name="T41" fmla="*/ 347605 h 769288"/>
                <a:gd name="T42" fmla="*/ 562517 w 561639"/>
                <a:gd name="T43" fmla="*/ 561681 h 769288"/>
                <a:gd name="T44" fmla="*/ 562517 w 561639"/>
                <a:gd name="T45" fmla="*/ 563865 h 769288"/>
                <a:gd name="T46" fmla="*/ 303496 w 561639"/>
                <a:gd name="T47" fmla="*/ 777936 h 769288"/>
                <a:gd name="T48" fmla="*/ 16293 w 561639"/>
                <a:gd name="T49" fmla="*/ 676884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189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02DCB0C6-355D-40B0-82BA-F415D285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27" y="1040050"/>
              <a:ext cx="533082" cy="759791"/>
            </a:xfrm>
            <a:custGeom>
              <a:avLst/>
              <a:gdLst>
                <a:gd name="T0" fmla="*/ 20561 w 533081"/>
                <a:gd name="T1" fmla="*/ 685332 h 759791"/>
                <a:gd name="T2" fmla="*/ 278730 w 533081"/>
                <a:gd name="T3" fmla="*/ 457964 h 759791"/>
                <a:gd name="T4" fmla="*/ 436466 w 533081"/>
                <a:gd name="T5" fmla="*/ 220529 h 759791"/>
                <a:gd name="T6" fmla="*/ 284157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4 w 533081"/>
                <a:gd name="T19" fmla="*/ 0 h 759791"/>
                <a:gd name="T20" fmla="*/ 524995 w 533081"/>
                <a:gd name="T21" fmla="*/ 213406 h 759791"/>
                <a:gd name="T22" fmla="*/ 524995 w 533081"/>
                <a:gd name="T23" fmla="*/ 215496 h 759791"/>
                <a:gd name="T24" fmla="*/ 333752 w 533081"/>
                <a:gd name="T25" fmla="*/ 508585 h 759791"/>
                <a:gd name="T26" fmla="*/ 131842 w 533081"/>
                <a:gd name="T27" fmla="*/ 687516 h 759791"/>
                <a:gd name="T28" fmla="*/ 498056 w 533081"/>
                <a:gd name="T29" fmla="*/ 687516 h 759791"/>
                <a:gd name="T30" fmla="*/ 538867 w 533081"/>
                <a:gd name="T31" fmla="*/ 724393 h 759791"/>
                <a:gd name="T32" fmla="*/ 501905 w 533081"/>
                <a:gd name="T33" fmla="*/ 765110 h 759791"/>
                <a:gd name="T34" fmla="*/ 498056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AA3B765-579E-4F08-8119-433916C3F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736" y="1038056"/>
              <a:ext cx="637794" cy="778786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25C5A52-3DD3-4504-BDE0-6EFC4381B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220" y="1042419"/>
              <a:ext cx="237983" cy="759791"/>
            </a:xfrm>
            <a:custGeom>
              <a:avLst/>
              <a:gdLst>
                <a:gd name="T0" fmla="*/ 160971 w 237983"/>
                <a:gd name="T1" fmla="*/ 88141 h 759791"/>
                <a:gd name="T2" fmla="*/ 55117 w 237983"/>
                <a:gd name="T3" fmla="*/ 122617 h 759791"/>
                <a:gd name="T4" fmla="*/ 36744 w 237983"/>
                <a:gd name="T5" fmla="*/ 125846 h 759791"/>
                <a:gd name="T6" fmla="*/ 0 w 237983"/>
                <a:gd name="T7" fmla="*/ 89281 h 759791"/>
                <a:gd name="T8" fmla="*/ 30271 w 237983"/>
                <a:gd name="T9" fmla="*/ 52621 h 759791"/>
                <a:gd name="T10" fmla="*/ 154498 w 237983"/>
                <a:gd name="T11" fmla="*/ 9503 h 759791"/>
                <a:gd name="T12" fmla="*/ 200953 w 237983"/>
                <a:gd name="T13" fmla="*/ 6 h 759791"/>
                <a:gd name="T14" fmla="*/ 203333 w 237983"/>
                <a:gd name="T15" fmla="*/ 6 h 759791"/>
                <a:gd name="T16" fmla="*/ 245502 w 237983"/>
                <a:gd name="T17" fmla="*/ 40740 h 759791"/>
                <a:gd name="T18" fmla="*/ 245503 w 237983"/>
                <a:gd name="T19" fmla="*/ 41984 h 759791"/>
                <a:gd name="T20" fmla="*/ 245503 w 237983"/>
                <a:gd name="T21" fmla="*/ 725131 h 759791"/>
                <a:gd name="T22" fmla="*/ 203816 w 237983"/>
                <a:gd name="T23" fmla="*/ 768244 h 759791"/>
                <a:gd name="T24" fmla="*/ 203333 w 237983"/>
                <a:gd name="T25" fmla="*/ 768250 h 759791"/>
                <a:gd name="T26" fmla="*/ 161257 w 237983"/>
                <a:gd name="T27" fmla="*/ 725131 h 759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7983" h="759791">
                  <a:moveTo>
                    <a:pt x="160971" y="88141"/>
                  </a:moveTo>
                  <a:lnTo>
                    <a:pt x="55117" y="122617"/>
                  </a:lnTo>
                  <a:cubicBezTo>
                    <a:pt x="49199" y="124644"/>
                    <a:pt x="43000" y="125734"/>
                    <a:pt x="36744" y="125846"/>
                  </a:cubicBezTo>
                  <a:cubicBezTo>
                    <a:pt x="16552" y="125692"/>
                    <a:pt x="207" y="109426"/>
                    <a:pt x="0" y="89281"/>
                  </a:cubicBezTo>
                  <a:cubicBezTo>
                    <a:pt x="0" y="70951"/>
                    <a:pt x="11899" y="59079"/>
                    <a:pt x="30271" y="52621"/>
                  </a:cubicBezTo>
                  <a:lnTo>
                    <a:pt x="154498" y="9503"/>
                  </a:lnTo>
                  <a:cubicBezTo>
                    <a:pt x="169428" y="4066"/>
                    <a:pt x="185083" y="866"/>
                    <a:pt x="200953" y="6"/>
                  </a:cubicBezTo>
                  <a:lnTo>
                    <a:pt x="203333" y="6"/>
                  </a:lnTo>
                  <a:cubicBezTo>
                    <a:pt x="226252" y="-364"/>
                    <a:pt x="245132" y="17874"/>
                    <a:pt x="245502" y="40740"/>
                  </a:cubicBezTo>
                  <a:cubicBezTo>
                    <a:pt x="245508" y="41155"/>
                    <a:pt x="245509" y="41569"/>
                    <a:pt x="245503" y="41984"/>
                  </a:cubicBezTo>
                  <a:lnTo>
                    <a:pt x="245503" y="725131"/>
                  </a:lnTo>
                  <a:cubicBezTo>
                    <a:pt x="245924" y="748521"/>
                    <a:pt x="227260" y="767823"/>
                    <a:pt x="203816" y="768244"/>
                  </a:cubicBezTo>
                  <a:cubicBezTo>
                    <a:pt x="203655" y="768246"/>
                    <a:pt x="203494" y="768248"/>
                    <a:pt x="203333" y="768250"/>
                  </a:cubicBezTo>
                  <a:cubicBezTo>
                    <a:pt x="179890" y="767682"/>
                    <a:pt x="161198" y="748527"/>
                    <a:pt x="161257" y="725131"/>
                  </a:cubicBezTo>
                  <a:lnTo>
                    <a:pt x="160971" y="88141"/>
                  </a:ln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D8DE747-CE1F-441B-B2F4-77CEC4E90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28" y="1037486"/>
              <a:ext cx="561640" cy="778786"/>
            </a:xfrm>
            <a:custGeom>
              <a:avLst/>
              <a:gdLst>
                <a:gd name="T0" fmla="*/ 39981 w 561639"/>
                <a:gd name="T1" fmla="*/ 705181 h 778786"/>
                <a:gd name="T2" fmla="*/ 25127 w 561639"/>
                <a:gd name="T3" fmla="*/ 649499 h 778786"/>
                <a:gd name="T4" fmla="*/ 61590 w 561639"/>
                <a:gd name="T5" fmla="*/ 629202 h 778786"/>
                <a:gd name="T6" fmla="*/ 88530 w 561639"/>
                <a:gd name="T7" fmla="*/ 637845 h 778786"/>
                <a:gd name="T8" fmla="*/ 252738 w 561639"/>
                <a:gd name="T9" fmla="*/ 702522 h 778786"/>
                <a:gd name="T10" fmla="*/ 477494 w 561639"/>
                <a:gd name="T11" fmla="*/ 371728 h 778786"/>
                <a:gd name="T12" fmla="*/ 263590 w 561639"/>
                <a:gd name="T13" fmla="*/ 492345 h 778786"/>
                <a:gd name="T14" fmla="*/ 0 w 561639"/>
                <a:gd name="T15" fmla="*/ 258614 h 778786"/>
                <a:gd name="T16" fmla="*/ 0 w 561639"/>
                <a:gd name="T17" fmla="*/ 256430 h 778786"/>
                <a:gd name="T18" fmla="*/ 272252 w 561639"/>
                <a:gd name="T19" fmla="*/ 0 h 778786"/>
                <a:gd name="T20" fmla="*/ 471021 w 561639"/>
                <a:gd name="T21" fmla="*/ 77499 h 778786"/>
                <a:gd name="T22" fmla="*/ 564976 w 561639"/>
                <a:gd name="T23" fmla="*/ 369543 h 778786"/>
                <a:gd name="T24" fmla="*/ 564976 w 561639"/>
                <a:gd name="T25" fmla="*/ 371728 h 778786"/>
                <a:gd name="T26" fmla="*/ 250834 w 561639"/>
                <a:gd name="T27" fmla="*/ 780116 h 778786"/>
                <a:gd name="T28" fmla="*/ 39981 w 561639"/>
                <a:gd name="T29" fmla="*/ 705181 h 778786"/>
                <a:gd name="T30" fmla="*/ 461311 w 561639"/>
                <a:gd name="T31" fmla="*/ 249307 h 778786"/>
                <a:gd name="T32" fmla="*/ 461311 w 561639"/>
                <a:gd name="T33" fmla="*/ 247217 h 778786"/>
                <a:gd name="T34" fmla="*/ 269016 w 561639"/>
                <a:gd name="T35" fmla="*/ 76264 h 778786"/>
                <a:gd name="T36" fmla="*/ 87483 w 561639"/>
                <a:gd name="T37" fmla="*/ 252916 h 778786"/>
                <a:gd name="T38" fmla="*/ 87483 w 561639"/>
                <a:gd name="T39" fmla="*/ 255100 h 778786"/>
                <a:gd name="T40" fmla="*/ 273299 w 561639"/>
                <a:gd name="T41" fmla="*/ 419975 h 778786"/>
                <a:gd name="T42" fmla="*/ 461311 w 561639"/>
                <a:gd name="T43" fmla="*/ 249307 h 7787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61639" h="778786">
                  <a:moveTo>
                    <a:pt x="39981" y="705181"/>
                  </a:moveTo>
                  <a:cubicBezTo>
                    <a:pt x="20468" y="693898"/>
                    <a:pt x="13817" y="668968"/>
                    <a:pt x="25127" y="649499"/>
                  </a:cubicBezTo>
                  <a:cubicBezTo>
                    <a:pt x="32634" y="636577"/>
                    <a:pt x="46626" y="628789"/>
                    <a:pt x="61590" y="629202"/>
                  </a:cubicBezTo>
                  <a:cubicBezTo>
                    <a:pt x="71222" y="629401"/>
                    <a:pt x="80587" y="632405"/>
                    <a:pt x="88530" y="637845"/>
                  </a:cubicBezTo>
                  <a:cubicBezTo>
                    <a:pt x="141552" y="680963"/>
                    <a:pt x="193242" y="702522"/>
                    <a:pt x="252738" y="702522"/>
                  </a:cubicBezTo>
                  <a:cubicBezTo>
                    <a:pt x="388864" y="702522"/>
                    <a:pt x="480726" y="564620"/>
                    <a:pt x="477489" y="371728"/>
                  </a:cubicBezTo>
                  <a:cubicBezTo>
                    <a:pt x="436461" y="437450"/>
                    <a:pt x="368398" y="492345"/>
                    <a:pt x="263590" y="492345"/>
                  </a:cubicBezTo>
                  <a:cubicBezTo>
                    <a:pt x="108044" y="492345"/>
                    <a:pt x="0" y="394332"/>
                    <a:pt x="0" y="258614"/>
                  </a:cubicBezTo>
                  <a:lnTo>
                    <a:pt x="0" y="256430"/>
                  </a:lnTo>
                  <a:cubicBezTo>
                    <a:pt x="0" y="113114"/>
                    <a:pt x="111281" y="0"/>
                    <a:pt x="272252" y="0"/>
                  </a:cubicBezTo>
                  <a:cubicBezTo>
                    <a:pt x="358688" y="0"/>
                    <a:pt x="422372" y="29062"/>
                    <a:pt x="471016" y="77499"/>
                  </a:cubicBezTo>
                  <a:cubicBezTo>
                    <a:pt x="528132" y="134483"/>
                    <a:pt x="564971" y="218725"/>
                    <a:pt x="564971" y="369543"/>
                  </a:cubicBezTo>
                  <a:lnTo>
                    <a:pt x="564971" y="371728"/>
                  </a:lnTo>
                  <a:cubicBezTo>
                    <a:pt x="564971" y="610872"/>
                    <a:pt x="437508" y="780116"/>
                    <a:pt x="250834" y="780116"/>
                  </a:cubicBezTo>
                  <a:cubicBezTo>
                    <a:pt x="164208" y="780591"/>
                    <a:pt x="97192" y="748205"/>
                    <a:pt x="39981" y="705181"/>
                  </a:cubicBezTo>
                  <a:close/>
                  <a:moveTo>
                    <a:pt x="461306" y="249307"/>
                  </a:moveTo>
                  <a:lnTo>
                    <a:pt x="461306" y="247217"/>
                  </a:lnTo>
                  <a:cubicBezTo>
                    <a:pt x="461306" y="151293"/>
                    <a:pt x="382391" y="76264"/>
                    <a:pt x="269016" y="76264"/>
                  </a:cubicBezTo>
                  <a:cubicBezTo>
                    <a:pt x="155641" y="76264"/>
                    <a:pt x="87483" y="159176"/>
                    <a:pt x="87483" y="252916"/>
                  </a:cubicBezTo>
                  <a:lnTo>
                    <a:pt x="87483" y="255100"/>
                  </a:lnTo>
                  <a:cubicBezTo>
                    <a:pt x="87483" y="351024"/>
                    <a:pt x="163161" y="419975"/>
                    <a:pt x="273299" y="419975"/>
                  </a:cubicBezTo>
                  <a:cubicBezTo>
                    <a:pt x="388864" y="419595"/>
                    <a:pt x="461306" y="335543"/>
                    <a:pt x="461306" y="249307"/>
                  </a:cubicBezTo>
                  <a:close/>
                </a:path>
              </a:pathLst>
            </a:custGeom>
            <a:solidFill>
              <a:srgbClr val="135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181505D-32BA-43A8-A118-EF8479C59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77" y="1135547"/>
              <a:ext cx="171348" cy="161456"/>
            </a:xfrm>
            <a:custGeom>
              <a:avLst/>
              <a:gdLst>
                <a:gd name="T0" fmla="*/ 146345 w 171347"/>
                <a:gd name="T1" fmla="*/ 145837 h 161455"/>
                <a:gd name="T2" fmla="*/ 25179 w 171347"/>
                <a:gd name="T3" fmla="*/ 146008 h 161455"/>
                <a:gd name="T4" fmla="*/ 25008 w 171347"/>
                <a:gd name="T5" fmla="*/ 25121 h 161455"/>
                <a:gd name="T6" fmla="*/ 146174 w 171347"/>
                <a:gd name="T7" fmla="*/ 24951 h 161455"/>
                <a:gd name="T8" fmla="*/ 146345 w 171347"/>
                <a:gd name="T9" fmla="*/ 25121 h 161455"/>
                <a:gd name="T10" fmla="*/ 146345 w 171347"/>
                <a:gd name="T11" fmla="*/ 145837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F08B600-B517-4D48-B543-02B04AE6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99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8582657-F38F-4403-A68C-6FDF1C9A5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05" y="1135547"/>
              <a:ext cx="171348" cy="161456"/>
            </a:xfrm>
            <a:custGeom>
              <a:avLst/>
              <a:gdLst>
                <a:gd name="T0" fmla="*/ 25008 w 171347"/>
                <a:gd name="T1" fmla="*/ 25121 h 161455"/>
                <a:gd name="T2" fmla="*/ 146174 w 171347"/>
                <a:gd name="T3" fmla="*/ 24951 h 161455"/>
                <a:gd name="T4" fmla="*/ 146345 w 171347"/>
                <a:gd name="T5" fmla="*/ 145837 h 161455"/>
                <a:gd name="T6" fmla="*/ 25179 w 171347"/>
                <a:gd name="T7" fmla="*/ 146008 h 161455"/>
                <a:gd name="T8" fmla="*/ 25008 w 171347"/>
                <a:gd name="T9" fmla="*/ 145837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AB7D313-2447-49E1-BE86-9296A0A1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08" y="1617824"/>
              <a:ext cx="171348" cy="170953"/>
            </a:xfrm>
            <a:custGeom>
              <a:avLst/>
              <a:gdLst>
                <a:gd name="T0" fmla="*/ 24913 w 171347"/>
                <a:gd name="T1" fmla="*/ 25216 h 170953"/>
                <a:gd name="T2" fmla="*/ 146079 w 171347"/>
                <a:gd name="T3" fmla="*/ 24856 h 170953"/>
                <a:gd name="T4" fmla="*/ 146439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F8AF8D-E6D9-4B50-BFEB-150E6EBE3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695" y="1298095"/>
              <a:ext cx="323657" cy="322911"/>
            </a:xfrm>
            <a:custGeom>
              <a:avLst/>
              <a:gdLst>
                <a:gd name="T0" fmla="*/ 285394 w 323656"/>
                <a:gd name="T1" fmla="*/ 241899 h 322911"/>
                <a:gd name="T2" fmla="*/ 280063 w 323656"/>
                <a:gd name="T3" fmla="*/ 241899 h 322911"/>
                <a:gd name="T4" fmla="*/ 235703 w 323656"/>
                <a:gd name="T5" fmla="*/ 222904 h 322911"/>
                <a:gd name="T6" fmla="*/ 230658 w 323656"/>
                <a:gd name="T7" fmla="*/ 217775 h 322911"/>
                <a:gd name="T8" fmla="*/ 230658 w 323656"/>
                <a:gd name="T9" fmla="*/ 108365 h 322911"/>
                <a:gd name="T10" fmla="*/ 236179 w 323656"/>
                <a:gd name="T11" fmla="*/ 102857 h 322911"/>
                <a:gd name="T12" fmla="*/ 279873 w 323656"/>
                <a:gd name="T13" fmla="*/ 85097 h 322911"/>
                <a:gd name="T14" fmla="*/ 280444 w 323656"/>
                <a:gd name="T15" fmla="*/ 85097 h 322911"/>
                <a:gd name="T16" fmla="*/ 286156 w 323656"/>
                <a:gd name="T17" fmla="*/ 85097 h 322911"/>
                <a:gd name="T18" fmla="*/ 328802 w 323656"/>
                <a:gd name="T19" fmla="*/ 42548 h 322911"/>
                <a:gd name="T20" fmla="*/ 286156 w 323656"/>
                <a:gd name="T21" fmla="*/ 0 h 322911"/>
                <a:gd name="T22" fmla="*/ 243509 w 323656"/>
                <a:gd name="T23" fmla="*/ 42548 h 322911"/>
                <a:gd name="T24" fmla="*/ 243509 w 323656"/>
                <a:gd name="T25" fmla="*/ 47772 h 322911"/>
                <a:gd name="T26" fmla="*/ 243509 w 323656"/>
                <a:gd name="T27" fmla="*/ 47772 h 322911"/>
                <a:gd name="T28" fmla="*/ 224471 w 323656"/>
                <a:gd name="T29" fmla="*/ 92125 h 322911"/>
                <a:gd name="T30" fmla="*/ 219330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7 w 323656"/>
                <a:gd name="T83" fmla="*/ 228887 h 322911"/>
                <a:gd name="T84" fmla="*/ 225327 w 323656"/>
                <a:gd name="T85" fmla="*/ 234206 h 322911"/>
                <a:gd name="T86" fmla="*/ 243224 w 323656"/>
                <a:gd name="T87" fmla="*/ 277799 h 322911"/>
                <a:gd name="T88" fmla="*/ 243224 w 323656"/>
                <a:gd name="T89" fmla="*/ 278463 h 322911"/>
                <a:gd name="T90" fmla="*/ 243224 w 323656"/>
                <a:gd name="T91" fmla="*/ 284067 h 322911"/>
                <a:gd name="T92" fmla="*/ 285870 w 323656"/>
                <a:gd name="T93" fmla="*/ 326615 h 322911"/>
                <a:gd name="T94" fmla="*/ 328517 w 323656"/>
                <a:gd name="T95" fmla="*/ 284067 h 322911"/>
                <a:gd name="T96" fmla="*/ 285870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80C2CCB-F924-4932-8562-999C7575C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45" y="918116"/>
              <a:ext cx="1094722" cy="1092200"/>
            </a:xfrm>
            <a:custGeom>
              <a:avLst/>
              <a:gdLst>
                <a:gd name="T0" fmla="*/ 1071307 w 1094721"/>
                <a:gd name="T1" fmla="*/ 483785 h 1092200"/>
                <a:gd name="T2" fmla="*/ 950411 w 1094721"/>
                <a:gd name="T3" fmla="*/ 483785 h 1092200"/>
                <a:gd name="T4" fmla="*/ 931373 w 1094721"/>
                <a:gd name="T5" fmla="*/ 513132 h 1092200"/>
                <a:gd name="T6" fmla="*/ 884823 w 1094721"/>
                <a:gd name="T7" fmla="*/ 533836 h 1092200"/>
                <a:gd name="T8" fmla="*/ 883395 w 1094721"/>
                <a:gd name="T9" fmla="*/ 533836 h 1092200"/>
                <a:gd name="T10" fmla="*/ 865404 w 1094721"/>
                <a:gd name="T11" fmla="*/ 498886 h 1092200"/>
                <a:gd name="T12" fmla="*/ 774802 w 1094721"/>
                <a:gd name="T13" fmla="*/ 498908 h 1092200"/>
                <a:gd name="T14" fmla="*/ 774824 w 1094721"/>
                <a:gd name="T15" fmla="*/ 589301 h 1092200"/>
                <a:gd name="T16" fmla="*/ 865404 w 1094721"/>
                <a:gd name="T17" fmla="*/ 589301 h 1092200"/>
                <a:gd name="T18" fmla="*/ 883490 w 1094721"/>
                <a:gd name="T19" fmla="*/ 552926 h 1092200"/>
                <a:gd name="T20" fmla="*/ 885299 w 1094721"/>
                <a:gd name="T21" fmla="*/ 552926 h 1092200"/>
                <a:gd name="T22" fmla="*/ 930706 w 1094721"/>
                <a:gd name="T23" fmla="*/ 573440 h 1092200"/>
                <a:gd name="T24" fmla="*/ 1040015 w 1094721"/>
                <a:gd name="T25" fmla="*/ 625584 h 1092200"/>
                <a:gd name="T26" fmla="*/ 1092280 w 1094721"/>
                <a:gd name="T27" fmla="*/ 516527 h 1092200"/>
                <a:gd name="T28" fmla="*/ 1071402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2 w 1094721"/>
                <a:gd name="T45" fmla="*/ 317916 h 1092200"/>
                <a:gd name="T46" fmla="*/ 593532 w 1094721"/>
                <a:gd name="T47" fmla="*/ 227545 h 1092200"/>
                <a:gd name="T48" fmla="*/ 557834 w 1094721"/>
                <a:gd name="T49" fmla="*/ 209595 h 1092200"/>
                <a:gd name="T50" fmla="*/ 557834 w 1094721"/>
                <a:gd name="T51" fmla="*/ 207031 h 1092200"/>
                <a:gd name="T52" fmla="*/ 581157 w 1094721"/>
                <a:gd name="T53" fmla="*/ 160304 h 1092200"/>
                <a:gd name="T54" fmla="*/ 586202 w 1094721"/>
                <a:gd name="T55" fmla="*/ 157739 h 1092200"/>
                <a:gd name="T56" fmla="*/ 608668 w 1094721"/>
                <a:gd name="T57" fmla="*/ 141784 h 1092200"/>
                <a:gd name="T58" fmla="*/ 600647 w 1094721"/>
                <a:gd name="T59" fmla="*/ 21167 h 1092200"/>
                <a:gd name="T60" fmla="*/ 487767 w 1094721"/>
                <a:gd name="T61" fmla="*/ 21167 h 1092200"/>
                <a:gd name="T62" fmla="*/ 577444 w 1094721"/>
                <a:gd name="T63" fmla="*/ 926838 h 1092200"/>
                <a:gd name="T64" fmla="*/ 557549 w 1094721"/>
                <a:gd name="T65" fmla="*/ 880776 h 1092200"/>
                <a:gd name="T66" fmla="*/ 557549 w 1094721"/>
                <a:gd name="T67" fmla="*/ 878686 h 1092200"/>
                <a:gd name="T68" fmla="*/ 593437 w 1094721"/>
                <a:gd name="T69" fmla="*/ 860736 h 1092200"/>
                <a:gd name="T70" fmla="*/ 593549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2 w 1094721"/>
                <a:gd name="T91" fmla="*/ 1068024 h 1092200"/>
                <a:gd name="T92" fmla="*/ 608838 w 1094721"/>
                <a:gd name="T93" fmla="*/ 947142 h 1092200"/>
                <a:gd name="T94" fmla="*/ 608572 w 1094721"/>
                <a:gd name="T95" fmla="*/ 946878 h 1092200"/>
                <a:gd name="T96" fmla="*/ 577444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rgbClr val="31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0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sz="2844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12555" y="3070578"/>
            <a:ext cx="11921431" cy="3612444"/>
          </a:xfrm>
        </p:spPr>
        <p:txBody>
          <a:bodyPr anchor="ctr"/>
          <a:lstStyle>
            <a:lvl1pPr marL="0" indent="0">
              <a:buNone/>
              <a:defRPr sz="5452">
                <a:solidFill>
                  <a:srgbClr val="1086B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2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b10067705dm-001_2880x2161.jpg"/>
          <p:cNvSpPr>
            <a:spLocks noGrp="1"/>
          </p:cNvSpPr>
          <p:nvPr>
            <p:ph type="pic" idx="21"/>
          </p:nvPr>
        </p:nvSpPr>
        <p:spPr>
          <a:xfrm>
            <a:off x="2164622" y="-28750"/>
            <a:ext cx="13011085" cy="732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534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197913361_2035x1354.jpg"/>
          <p:cNvSpPr>
            <a:spLocks noGrp="1"/>
          </p:cNvSpPr>
          <p:nvPr>
            <p:ph type="pic" idx="21"/>
          </p:nvPr>
        </p:nvSpPr>
        <p:spPr>
          <a:xfrm>
            <a:off x="2201401" y="638924"/>
            <a:ext cx="164666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348088_flipped_1647x1098.jpg"/>
          <p:cNvSpPr>
            <a:spLocks noGrp="1"/>
          </p:cNvSpPr>
          <p:nvPr>
            <p:ph type="pic" idx="21"/>
          </p:nvPr>
        </p:nvSpPr>
        <p:spPr>
          <a:xfrm>
            <a:off x="4606007" y="25908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buClrTx/>
              <a:defRPr sz="2800"/>
            </a:lvl1pPr>
            <a:lvl2pPr marL="685834" indent="-342917">
              <a:spcBef>
                <a:spcPts val="3200"/>
              </a:spcBef>
              <a:buClrTx/>
              <a:defRPr sz="2800"/>
            </a:lvl2pPr>
            <a:lvl3pPr marL="1028751" indent="-342917">
              <a:spcBef>
                <a:spcPts val="3200"/>
              </a:spcBef>
              <a:buClrTx/>
              <a:defRPr sz="2800"/>
            </a:lvl3pPr>
            <a:lvl4pPr marL="1371669" indent="-342917">
              <a:spcBef>
                <a:spcPts val="3200"/>
              </a:spcBef>
              <a:buClrTx/>
              <a:defRPr sz="2800"/>
            </a:lvl4pPr>
            <a:lvl5pPr marL="1714586" indent="-342917">
              <a:spcBef>
                <a:spcPts val="3200"/>
              </a:spcBef>
              <a:buClrTx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197913361_2035x1354.jpg"/>
          <p:cNvSpPr>
            <a:spLocks noGrp="1"/>
          </p:cNvSpPr>
          <p:nvPr>
            <p:ph type="pic" sz="quarter" idx="21"/>
          </p:nvPr>
        </p:nvSpPr>
        <p:spPr>
          <a:xfrm>
            <a:off x="8624354" y="4965700"/>
            <a:ext cx="781339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08348088_flipped_1647x1098.jpg"/>
          <p:cNvSpPr>
            <a:spLocks noGrp="1"/>
          </p:cNvSpPr>
          <p:nvPr>
            <p:ph type="pic" sz="quarter" idx="22"/>
          </p:nvPr>
        </p:nvSpPr>
        <p:spPr>
          <a:xfrm>
            <a:off x="8433058" y="635000"/>
            <a:ext cx="7798038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b10067705dm-001_2880x2161.jpg"/>
          <p:cNvSpPr>
            <a:spLocks noGrp="1"/>
          </p:cNvSpPr>
          <p:nvPr>
            <p:ph type="pic" idx="23"/>
          </p:nvPr>
        </p:nvSpPr>
        <p:spPr>
          <a:xfrm>
            <a:off x="-2485892" y="635000"/>
            <a:ext cx="14624079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04514" y="9296403"/>
            <a:ext cx="322203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4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611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133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34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69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9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3717EC0-D495-409F-B480-B88DFFB415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3453" y="2257778"/>
            <a:ext cx="15353358" cy="641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7" name="Title Placeholder 3">
            <a:extLst>
              <a:ext uri="{FF2B5EF4-FFF2-40B4-BE49-F238E27FC236}">
                <a16:creationId xmlns:a16="http://schemas.microsoft.com/office/drawing/2014/main" id="{0BAB792E-B712-4D72-8D3F-C62A18F9D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93453" y="391348"/>
            <a:ext cx="15353358" cy="168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215">
          <a:solidFill>
            <a:srgbClr val="1086B9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215">
          <a:solidFill>
            <a:srgbClr val="1086B9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215">
          <a:solidFill>
            <a:srgbClr val="1086B9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215">
          <a:solidFill>
            <a:srgbClr val="1086B9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215">
          <a:solidFill>
            <a:srgbClr val="1086B9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5pPr>
      <a:lvl6pPr marL="774066" algn="l" rtl="0" fontAlgn="base">
        <a:spcBef>
          <a:spcPct val="0"/>
        </a:spcBef>
        <a:spcAft>
          <a:spcPct val="0"/>
        </a:spcAft>
        <a:defRPr sz="6045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1548132" algn="l" rtl="0" fontAlgn="base">
        <a:spcBef>
          <a:spcPct val="0"/>
        </a:spcBef>
        <a:spcAft>
          <a:spcPct val="0"/>
        </a:spcAft>
        <a:defRPr sz="6045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2322199" algn="l" rtl="0" fontAlgn="base">
        <a:spcBef>
          <a:spcPct val="0"/>
        </a:spcBef>
        <a:spcAft>
          <a:spcPct val="0"/>
        </a:spcAft>
        <a:defRPr sz="6045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3096265" algn="l" rtl="0" fontAlgn="base">
        <a:spcBef>
          <a:spcPct val="0"/>
        </a:spcBef>
        <a:spcAft>
          <a:spcPct val="0"/>
        </a:spcAft>
        <a:defRPr sz="6045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96998" indent="-396998" algn="l" rtl="0" eaLnBrk="0" fontAlgn="base" hangingPunct="0">
        <a:spcBef>
          <a:spcPts val="474"/>
        </a:spcBef>
        <a:spcAft>
          <a:spcPts val="237"/>
        </a:spcAft>
        <a:buClr>
          <a:schemeClr val="bg2"/>
        </a:buClr>
        <a:buSzPct val="80000"/>
        <a:buChar char="•"/>
        <a:defRPr sz="3556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14692" indent="-417694" algn="l" rtl="0" eaLnBrk="0" fontAlgn="base" hangingPunct="0">
        <a:spcBef>
          <a:spcPts val="474"/>
        </a:spcBef>
        <a:spcAft>
          <a:spcPts val="237"/>
        </a:spcAft>
        <a:buClr>
          <a:srgbClr val="ADD3F7"/>
        </a:buClr>
        <a:buSzPct val="90000"/>
        <a:buFont typeface="Times" panose="02020603050405020304" pitchFamily="18" charset="0"/>
        <a:buChar char="•"/>
        <a:defRPr sz="3082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934187" indent="-385709" algn="l" rtl="0" eaLnBrk="0" fontAlgn="base" hangingPunct="0">
        <a:spcBef>
          <a:spcPts val="474"/>
        </a:spcBef>
        <a:spcAft>
          <a:spcPts val="237"/>
        </a:spcAft>
        <a:buClr>
          <a:schemeClr val="tx2"/>
        </a:buClr>
        <a:buSzPct val="90000"/>
        <a:buChar char="•"/>
        <a:defRPr sz="2844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707486" indent="-385709" algn="l" rtl="0" eaLnBrk="0" fontAlgn="base" hangingPunct="0">
        <a:spcBef>
          <a:spcPts val="474"/>
        </a:spcBef>
        <a:spcAft>
          <a:spcPts val="237"/>
        </a:spcAft>
        <a:buChar char="–"/>
        <a:defRPr sz="237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3482666" indent="-385709" algn="l" rtl="0" eaLnBrk="0" fontAlgn="base" hangingPunct="0">
        <a:spcBef>
          <a:spcPts val="474"/>
        </a:spcBef>
        <a:spcAft>
          <a:spcPts val="237"/>
        </a:spcAft>
        <a:buChar char="»"/>
        <a:defRPr sz="237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4257364" indent="-387033" algn="l" rtl="0" fontAlgn="base">
        <a:spcBef>
          <a:spcPct val="20000"/>
        </a:spcBef>
        <a:spcAft>
          <a:spcPct val="0"/>
        </a:spcAft>
        <a:buChar char="»"/>
        <a:defRPr sz="4030">
          <a:solidFill>
            <a:srgbClr val="EEEAFF"/>
          </a:solidFill>
          <a:latin typeface="+mn-lt"/>
          <a:ea typeface="+mn-ea"/>
        </a:defRPr>
      </a:lvl6pPr>
      <a:lvl7pPr marL="5031430" indent="-387033" algn="l" rtl="0" fontAlgn="base">
        <a:spcBef>
          <a:spcPct val="20000"/>
        </a:spcBef>
        <a:spcAft>
          <a:spcPct val="0"/>
        </a:spcAft>
        <a:buChar char="»"/>
        <a:defRPr sz="4030">
          <a:solidFill>
            <a:srgbClr val="EEEAFF"/>
          </a:solidFill>
          <a:latin typeface="+mn-lt"/>
          <a:ea typeface="+mn-ea"/>
        </a:defRPr>
      </a:lvl7pPr>
      <a:lvl8pPr marL="5805497" indent="-387033" algn="l" rtl="0" fontAlgn="base">
        <a:spcBef>
          <a:spcPct val="20000"/>
        </a:spcBef>
        <a:spcAft>
          <a:spcPct val="0"/>
        </a:spcAft>
        <a:buChar char="»"/>
        <a:defRPr sz="4030">
          <a:solidFill>
            <a:srgbClr val="EEEAFF"/>
          </a:solidFill>
          <a:latin typeface="+mn-lt"/>
          <a:ea typeface="+mn-ea"/>
        </a:defRPr>
      </a:lvl8pPr>
      <a:lvl9pPr marL="6579563" indent="-387033" algn="l" rtl="0" fontAlgn="base">
        <a:spcBef>
          <a:spcPct val="20000"/>
        </a:spcBef>
        <a:spcAft>
          <a:spcPct val="0"/>
        </a:spcAft>
        <a:buChar char="»"/>
        <a:defRPr sz="403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1pPr>
      <a:lvl2pPr marL="774066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2pPr>
      <a:lvl3pPr marL="1548132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3pPr>
      <a:lvl4pPr marL="2322199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4pPr>
      <a:lvl5pPr marL="3096265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5pPr>
      <a:lvl6pPr marL="3870331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6pPr>
      <a:lvl7pPr marL="4644397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7pPr>
      <a:lvl8pPr marL="5418463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8pPr>
      <a:lvl9pPr marL="6192530" algn="l" defTabSz="774066" rtl="0" eaLnBrk="1" latinLnBrk="0" hangingPunct="1">
        <a:defRPr sz="3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StatQuest/pca_demo/blob/master/pca_demo.R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tijalab.org/seurat/articles/pbmc3k_tutorial.html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wmf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7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11" Type="http://schemas.openxmlformats.org/officeDocument/2006/relationships/image" Target="../media/image49.wmf"/><Relationship Id="rId5" Type="http://schemas.openxmlformats.org/officeDocument/2006/relationships/image" Target="../media/image42.png"/><Relationship Id="rId15" Type="http://schemas.openxmlformats.org/officeDocument/2006/relationships/image" Target="../media/image75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9.png"/><Relationship Id="rId5" Type="http://schemas.microsoft.com/office/2007/relationships/media" Target="../media/media3.mp4"/><Relationship Id="rId10" Type="http://schemas.openxmlformats.org/officeDocument/2006/relationships/image" Target="../media/image78.png"/><Relationship Id="rId4" Type="http://schemas.openxmlformats.org/officeDocument/2006/relationships/video" Target="../media/media2.mp4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84.png"/><Relationship Id="rId3" Type="http://schemas.microsoft.com/office/2007/relationships/media" Target="../media/media5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82.png"/><Relationship Id="rId5" Type="http://schemas.microsoft.com/office/2007/relationships/media" Target="../media/media6.mp4"/><Relationship Id="rId10" Type="http://schemas.openxmlformats.org/officeDocument/2006/relationships/image" Target="../media/image81.png"/><Relationship Id="rId4" Type="http://schemas.openxmlformats.org/officeDocument/2006/relationships/video" Target="../media/media5.mp4"/><Relationship Id="rId9" Type="http://schemas.openxmlformats.org/officeDocument/2006/relationships/hyperlink" Target="https://pair-code.github.io/understanding-uma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joshstarmer/playlis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sc.fi/web/training/-/scrnaseq" TargetMode="External"/><Relationship Id="rId5" Type="http://schemas.openxmlformats.org/officeDocument/2006/relationships/hyperlink" Target="https://satijalab.org/seurat/articles/pbmc3k_tutorial.html" TargetMode="External"/><Relationship Id="rId4" Type="http://schemas.openxmlformats.org/officeDocument/2006/relationships/hyperlink" Target="https://www.coursera.org/learn/machine-learning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图片搜索结果">
            <a:extLst>
              <a:ext uri="{FF2B5EF4-FFF2-40B4-BE49-F238E27FC236}">
                <a16:creationId xmlns:a16="http://schemas.microsoft.com/office/drawing/2014/main" id="{9FD2C481-AAD1-4480-872A-2B2D9FC6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593" y="3198"/>
            <a:ext cx="3758654" cy="5552557"/>
          </a:xfrm>
          <a:prstGeom prst="rect">
            <a:avLst/>
          </a:prstGeom>
          <a:noFill/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1486692-0CBA-4601-BA1D-85D8D82F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7500" y="107977"/>
            <a:ext cx="3454827" cy="158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AD9445E0-42D4-42CA-B4B6-574273F6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1577" y="2809106"/>
            <a:ext cx="3363465" cy="240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6D5C1E-8AC1-4E53-BDF6-30143F0AE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168" y="107977"/>
            <a:ext cx="4547764" cy="94557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C42009-F8C4-4720-BF5E-F052FFF15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229" y="5697902"/>
            <a:ext cx="5991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42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do you mean when you say “early development”?">
            <a:extLst>
              <a:ext uri="{FF2B5EF4-FFF2-40B4-BE49-F238E27FC236}">
                <a16:creationId xmlns:a16="http://schemas.microsoft.com/office/drawing/2014/main" id="{9041ECEB-3437-4298-9C76-9B201BB0767D}"/>
              </a:ext>
            </a:extLst>
          </p:cNvPr>
          <p:cNvSpPr txBox="1"/>
          <p:nvPr/>
        </p:nvSpPr>
        <p:spPr>
          <a:xfrm>
            <a:off x="5728642" y="666808"/>
            <a:ext cx="588302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What is </a:t>
            </a:r>
            <a:r>
              <a:rPr lang="en-US" dirty="0"/>
              <a:t> dimension reduction?</a:t>
            </a:r>
            <a:endParaRPr dirty="0"/>
          </a:p>
        </p:txBody>
      </p:sp>
      <p:sp>
        <p:nvSpPr>
          <p:cNvPr id="13" name="Organogenesis?">
            <a:extLst>
              <a:ext uri="{FF2B5EF4-FFF2-40B4-BE49-F238E27FC236}">
                <a16:creationId xmlns:a16="http://schemas.microsoft.com/office/drawing/2014/main" id="{90CDF90E-7E89-4D17-901D-256C7C603E89}"/>
              </a:ext>
            </a:extLst>
          </p:cNvPr>
          <p:cNvSpPr txBox="1"/>
          <p:nvPr/>
        </p:nvSpPr>
        <p:spPr>
          <a:xfrm>
            <a:off x="2145201" y="2002441"/>
            <a:ext cx="284533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feature (</a:t>
            </a:r>
            <a:r>
              <a:rPr lang="en-US" dirty="0"/>
              <a:t>genes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4" name="Organogenesis?">
            <a:extLst>
              <a:ext uri="{FF2B5EF4-FFF2-40B4-BE49-F238E27FC236}">
                <a16:creationId xmlns:a16="http://schemas.microsoft.com/office/drawing/2014/main" id="{B11583A8-01D9-4E63-8190-A7F364670E4A}"/>
              </a:ext>
            </a:extLst>
          </p:cNvPr>
          <p:cNvSpPr txBox="1"/>
          <p:nvPr/>
        </p:nvSpPr>
        <p:spPr>
          <a:xfrm>
            <a:off x="135310" y="3978503"/>
            <a:ext cx="13016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Sample</a:t>
            </a:r>
          </a:p>
          <a:p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dirty="0"/>
              <a:t>cell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5" name="Organogenesis?">
            <a:extLst>
              <a:ext uri="{FF2B5EF4-FFF2-40B4-BE49-F238E27FC236}">
                <a16:creationId xmlns:a16="http://schemas.microsoft.com/office/drawing/2014/main" id="{B167F9CF-C7DB-43F0-A78D-79906F84A339}"/>
              </a:ext>
            </a:extLst>
          </p:cNvPr>
          <p:cNvSpPr txBox="1"/>
          <p:nvPr/>
        </p:nvSpPr>
        <p:spPr>
          <a:xfrm>
            <a:off x="5188621" y="2033218"/>
            <a:ext cx="137698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no label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1125B0-69A1-4430-858A-5125CD0F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17" y="2579969"/>
            <a:ext cx="5007105" cy="41286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DCAFA1-CE1F-418E-A691-B2CE6A14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265" y="2033218"/>
            <a:ext cx="1602884" cy="498360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51B3CF4-60DB-4D75-9FC0-72FAE55F6D2D}"/>
              </a:ext>
            </a:extLst>
          </p:cNvPr>
          <p:cNvSpPr/>
          <p:nvPr/>
        </p:nvSpPr>
        <p:spPr>
          <a:xfrm>
            <a:off x="3460259" y="8089047"/>
            <a:ext cx="117649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solidFill>
                  <a:schemeClr val="tx1"/>
                </a:solidFill>
                <a:latin typeface="Comic Sans MS"/>
              </a:rPr>
              <a:t>Aim:  low-dimensional representation retains meaningful properties of the original data, ideally close to its intrinsic dimension. </a:t>
            </a: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- i.e. distances are preserved as well as possible</a:t>
            </a:r>
            <a:endParaRPr lang="en-US" sz="2800" b="0" dirty="0">
              <a:solidFill>
                <a:schemeClr val="tx1"/>
              </a:solidFill>
              <a:latin typeface="Comic Sans M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3D23686-991C-400A-A3C2-6B8EA8C0FCF2}"/>
              </a:ext>
            </a:extLst>
          </p:cNvPr>
          <p:cNvGrpSpPr/>
          <p:nvPr/>
        </p:nvGrpSpPr>
        <p:grpSpPr>
          <a:xfrm>
            <a:off x="7248478" y="4772471"/>
            <a:ext cx="6573274" cy="2910706"/>
            <a:chOff x="6602282" y="2512441"/>
            <a:chExt cx="8289620" cy="367072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DE7F1B4-14BB-4B87-AD10-5079D9F6B1BE}"/>
                </a:ext>
              </a:extLst>
            </p:cNvPr>
            <p:cNvGrpSpPr/>
            <p:nvPr/>
          </p:nvGrpSpPr>
          <p:grpSpPr>
            <a:xfrm>
              <a:off x="6602282" y="3105443"/>
              <a:ext cx="8289620" cy="3077718"/>
              <a:chOff x="524596" y="2917039"/>
              <a:chExt cx="8289620" cy="3077718"/>
            </a:xfrm>
          </p:grpSpPr>
          <p:pic>
            <p:nvPicPr>
              <p:cNvPr id="39" name="Picture 10" descr="Non-linear dimension reduction">
                <a:extLst>
                  <a:ext uri="{FF2B5EF4-FFF2-40B4-BE49-F238E27FC236}">
                    <a16:creationId xmlns:a16="http://schemas.microsoft.com/office/drawing/2014/main" id="{A7655DCB-7E30-4703-89DC-487076A7B7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596" y="2917039"/>
                <a:ext cx="8289620" cy="3077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B1BDA96D-7EA1-4724-9FE8-59B5F8C24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5458" y="4455898"/>
                <a:ext cx="599607" cy="0"/>
              </a:xfrm>
              <a:prstGeom prst="straightConnector1">
                <a:avLst/>
              </a:prstGeom>
              <a:noFill/>
              <a:ln w="57150" cap="flat">
                <a:solidFill>
                  <a:schemeClr val="bg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6E272F66-185A-468D-A6A9-E59C58F16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019" y="4455898"/>
                <a:ext cx="599607" cy="0"/>
              </a:xfrm>
              <a:prstGeom prst="straightConnector1">
                <a:avLst/>
              </a:prstGeom>
              <a:noFill/>
              <a:ln w="57150" cap="flat">
                <a:solidFill>
                  <a:schemeClr val="bg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59073D6-F0C9-4B8C-BD0F-F396EF2C5048}"/>
                </a:ext>
              </a:extLst>
            </p:cNvPr>
            <p:cNvSpPr/>
            <p:nvPr/>
          </p:nvSpPr>
          <p:spPr>
            <a:xfrm>
              <a:off x="8210398" y="2528506"/>
              <a:ext cx="13917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Comic Sans MS"/>
                </a:rPr>
                <a:t>sampling</a:t>
              </a:r>
              <a:endParaRPr 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783E24E-7CAE-46FC-B349-E9390680278D}"/>
                </a:ext>
              </a:extLst>
            </p:cNvPr>
            <p:cNvSpPr/>
            <p:nvPr/>
          </p:nvSpPr>
          <p:spPr>
            <a:xfrm>
              <a:off x="10456263" y="2512441"/>
              <a:ext cx="30844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Comic Sans MS"/>
                </a:rPr>
                <a:t>dimension reduction</a:t>
              </a:r>
              <a:endParaRPr lang="en-US" dirty="0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DE74A9FD-AE37-4352-A341-B8D65FB96B85}"/>
              </a:ext>
            </a:extLst>
          </p:cNvPr>
          <p:cNvSpPr/>
          <p:nvPr/>
        </p:nvSpPr>
        <p:spPr>
          <a:xfrm>
            <a:off x="10090618" y="7133754"/>
            <a:ext cx="731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Comic Sans MS"/>
              </a:rPr>
              <a:t>3D</a:t>
            </a:r>
            <a:endParaRPr lang="en-US" sz="3200" b="0" dirty="0">
              <a:solidFill>
                <a:schemeClr val="bg1"/>
              </a:solidFill>
              <a:latin typeface="Comic Sans M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566D798-B437-4B8D-B169-2219E0941C59}"/>
              </a:ext>
            </a:extLst>
          </p:cNvPr>
          <p:cNvSpPr/>
          <p:nvPr/>
        </p:nvSpPr>
        <p:spPr>
          <a:xfrm>
            <a:off x="12628398" y="7157301"/>
            <a:ext cx="731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Comic Sans MS"/>
              </a:rPr>
              <a:t>2D</a:t>
            </a:r>
            <a:endParaRPr lang="en-US" sz="3200" b="0" dirty="0">
              <a:solidFill>
                <a:schemeClr val="bg1"/>
              </a:solidFill>
              <a:latin typeface="Comic Sans M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C0A3FF-50BC-4847-8A11-D267A4467BB2}"/>
              </a:ext>
            </a:extLst>
          </p:cNvPr>
          <p:cNvGrpSpPr/>
          <p:nvPr/>
        </p:nvGrpSpPr>
        <p:grpSpPr>
          <a:xfrm>
            <a:off x="1703624" y="7059839"/>
            <a:ext cx="3429713" cy="836451"/>
            <a:chOff x="1795184" y="6727122"/>
            <a:chExt cx="3429713" cy="836451"/>
          </a:xfrm>
        </p:grpSpPr>
        <p:sp>
          <p:nvSpPr>
            <p:cNvPr id="22" name="Organogenesis?">
              <a:extLst>
                <a:ext uri="{FF2B5EF4-FFF2-40B4-BE49-F238E27FC236}">
                  <a16:creationId xmlns:a16="http://schemas.microsoft.com/office/drawing/2014/main" id="{D7176B70-E7EF-49CD-9569-517ED1454D6F}"/>
                </a:ext>
              </a:extLst>
            </p:cNvPr>
            <p:cNvSpPr txBox="1"/>
            <p:nvPr/>
          </p:nvSpPr>
          <p:spPr>
            <a:xfrm>
              <a:off x="1795184" y="6727122"/>
              <a:ext cx="3372719" cy="779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200" b="0">
                  <a:solidFill>
                    <a:srgbClr val="FFFB00"/>
                  </a:solidFill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lang="en-US" sz="4400" dirty="0">
                  <a:solidFill>
                    <a:schemeClr val="tx1"/>
                  </a:solidFill>
                </a:rPr>
                <a:t>dimension: </a:t>
              </a:r>
              <a:r>
                <a:rPr lang="en-US" altLang="zh-CN" sz="4400" dirty="0">
                  <a:solidFill>
                    <a:schemeClr val="tx1"/>
                  </a:solidFill>
                </a:rPr>
                <a:t>p</a:t>
              </a:r>
              <a:endParaRPr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2B42732-9C72-461B-AA99-EF1B31C872F0}"/>
                </a:ext>
              </a:extLst>
            </p:cNvPr>
            <p:cNvCxnSpPr>
              <a:cxnSpLocks/>
            </p:cNvCxnSpPr>
            <p:nvPr/>
          </p:nvCxnSpPr>
          <p:spPr>
            <a:xfrm>
              <a:off x="5224897" y="7016822"/>
              <a:ext cx="0" cy="546751"/>
            </a:xfrm>
            <a:prstGeom prst="straightConnector1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0B6A157-764C-4A22-B473-6E7E0AA41E15}"/>
              </a:ext>
            </a:extLst>
          </p:cNvPr>
          <p:cNvCxnSpPr/>
          <p:nvPr/>
        </p:nvCxnSpPr>
        <p:spPr>
          <a:xfrm>
            <a:off x="1903622" y="7018247"/>
            <a:ext cx="322971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793A9AD-EC2C-4BEA-AFD5-06CB26B9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931" y="1738367"/>
            <a:ext cx="6044368" cy="28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0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5371157" y="630585"/>
            <a:ext cx="65979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What is </a:t>
            </a:r>
            <a:r>
              <a:rPr lang="en-US" dirty="0"/>
              <a:t> dimension reduction?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013E2-CEBB-4982-A014-11AE8710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94" y="3128463"/>
            <a:ext cx="12813073" cy="34966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CD7827-B5F0-4793-97FE-5FD193E31979}"/>
              </a:ext>
            </a:extLst>
          </p:cNvPr>
          <p:cNvSpPr/>
          <p:nvPr/>
        </p:nvSpPr>
        <p:spPr>
          <a:xfrm>
            <a:off x="421100" y="1476438"/>
            <a:ext cx="16919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Build a low dimension map in which distances between samples reflecting similarity in high dimension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BF126-75EF-414C-9FA4-E4351727BA9F}"/>
              </a:ext>
            </a:extLst>
          </p:cNvPr>
          <p:cNvSpPr/>
          <p:nvPr/>
        </p:nvSpPr>
        <p:spPr>
          <a:xfrm>
            <a:off x="1824560" y="7457999"/>
            <a:ext cx="13691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M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inimize some objective function that measure the difference between similarity in high dimension and low dimension</a:t>
            </a:r>
            <a:endParaRPr lang="en-US" altLang="en-US" sz="2800" b="0" dirty="0">
              <a:solidFill>
                <a:schemeClr val="tx1"/>
              </a:solidFill>
              <a:latin typeface="Comic Sans M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196EB-6642-4EB1-AA01-0D62846D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36" y="3226451"/>
            <a:ext cx="6023401" cy="30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5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at do you mean when you say “early development”?">
            <a:extLst>
              <a:ext uri="{FF2B5EF4-FFF2-40B4-BE49-F238E27FC236}">
                <a16:creationId xmlns:a16="http://schemas.microsoft.com/office/drawing/2014/main" id="{92D77216-43B5-4A00-95DB-A0E662F0C100}"/>
              </a:ext>
            </a:extLst>
          </p:cNvPr>
          <p:cNvSpPr txBox="1"/>
          <p:nvPr/>
        </p:nvSpPr>
        <p:spPr>
          <a:xfrm>
            <a:off x="5277398" y="666808"/>
            <a:ext cx="678551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Why we need</a:t>
            </a:r>
            <a:r>
              <a:rPr lang="en-US" dirty="0"/>
              <a:t> dimension reduction?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94A388-371E-4389-9C1E-A788204F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44" y="2367992"/>
            <a:ext cx="8227971" cy="277430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B450E82-A8BE-4673-8157-FD72FE34C59D}"/>
              </a:ext>
            </a:extLst>
          </p:cNvPr>
          <p:cNvSpPr/>
          <p:nvPr/>
        </p:nvSpPr>
        <p:spPr>
          <a:xfrm>
            <a:off x="6782216" y="1681171"/>
            <a:ext cx="4087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Comic Sans MS"/>
                <a:sym typeface="Comic Sans MS"/>
              </a:rPr>
              <a:t>Curse of dimensionality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8AB4DF-D216-4FD8-8785-2207C4E321A2}"/>
              </a:ext>
            </a:extLst>
          </p:cNvPr>
          <p:cNvSpPr/>
          <p:nvPr/>
        </p:nvSpPr>
        <p:spPr>
          <a:xfrm>
            <a:off x="1247488" y="6908554"/>
            <a:ext cx="145221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solidFill>
                  <a:schemeClr val="tx1"/>
                </a:solidFill>
                <a:latin typeface="Comic Sans MS"/>
              </a:rPr>
              <a:t>1. Remove redundant and irrelevant features, captures the “essence” of the data. </a:t>
            </a:r>
            <a:r>
              <a:rPr lang="en-US" b="0" dirty="0"/>
              <a:t> </a:t>
            </a:r>
            <a:endParaRPr lang="en-US" sz="2800" b="0" dirty="0">
              <a:solidFill>
                <a:schemeClr val="tx1"/>
              </a:solidFill>
              <a:latin typeface="Comic Sans MS"/>
            </a:endParaRPr>
          </a:p>
          <a:p>
            <a:pPr algn="l"/>
            <a:r>
              <a:rPr lang="en-US" sz="2800" b="0" dirty="0">
                <a:solidFill>
                  <a:schemeClr val="tx1"/>
                </a:solidFill>
                <a:latin typeface="Comic Sans MS"/>
              </a:rPr>
              <a:t>2. Simpler to compute and analytically tractable. </a:t>
            </a:r>
            <a:r>
              <a:rPr lang="zh-CN" altLang="en-US" sz="2800" b="0" dirty="0">
                <a:solidFill>
                  <a:schemeClr val="tx1"/>
                </a:solidFill>
                <a:latin typeface="Comic Sans MS"/>
              </a:rPr>
              <a:t>（</a:t>
            </a:r>
            <a:r>
              <a:rPr lang="en-US" altLang="zh-CN" sz="2800" b="0" dirty="0">
                <a:solidFill>
                  <a:srgbClr val="FFC000"/>
                </a:solidFill>
                <a:latin typeface="Comic Sans MS"/>
              </a:rPr>
              <a:t>clustering</a:t>
            </a:r>
            <a:r>
              <a:rPr lang="zh-CN" altLang="en-US" sz="2800" b="0" dirty="0">
                <a:solidFill>
                  <a:schemeClr val="tx1"/>
                </a:solidFill>
                <a:latin typeface="Comic Sans MS"/>
              </a:rPr>
              <a:t>）</a:t>
            </a:r>
            <a:endParaRPr lang="en-US" sz="2800" b="0" dirty="0">
              <a:solidFill>
                <a:schemeClr val="tx1"/>
              </a:solidFill>
              <a:latin typeface="Comic Sans MS"/>
            </a:endParaRPr>
          </a:p>
          <a:p>
            <a:pPr algn="l"/>
            <a:r>
              <a:rPr lang="en-US" sz="2800" b="0" dirty="0">
                <a:solidFill>
                  <a:schemeClr val="tx1"/>
                </a:solidFill>
                <a:latin typeface="Comic Sans MS"/>
              </a:rPr>
              <a:t>3. Visualize high dimensional data. (2D;3D)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9876E7-293C-4055-ACEB-61A6D1A079E1}"/>
              </a:ext>
            </a:extLst>
          </p:cNvPr>
          <p:cNvSpPr/>
          <p:nvPr/>
        </p:nvSpPr>
        <p:spPr>
          <a:xfrm>
            <a:off x="6556833" y="5332927"/>
            <a:ext cx="3988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  <a:latin typeface="Comic Sans MS"/>
                <a:sym typeface="Comic Sans MS"/>
              </a:rPr>
              <a:t>Statistics need repetition!</a:t>
            </a:r>
          </a:p>
        </p:txBody>
      </p:sp>
    </p:spTree>
    <p:extLst>
      <p:ext uri="{BB962C8B-B14F-4D97-AF65-F5344CB8AC3E}">
        <p14:creationId xmlns:p14="http://schemas.microsoft.com/office/powerpoint/2010/main" val="3338501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at do you mean when you say “early development”?">
            <a:extLst>
              <a:ext uri="{FF2B5EF4-FFF2-40B4-BE49-F238E27FC236}">
                <a16:creationId xmlns:a16="http://schemas.microsoft.com/office/drawing/2014/main" id="{92D77216-43B5-4A00-95DB-A0E662F0C100}"/>
              </a:ext>
            </a:extLst>
          </p:cNvPr>
          <p:cNvSpPr txBox="1"/>
          <p:nvPr/>
        </p:nvSpPr>
        <p:spPr>
          <a:xfrm>
            <a:off x="5728643" y="666808"/>
            <a:ext cx="588302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What is </a:t>
            </a:r>
            <a:r>
              <a:rPr lang="en-US" dirty="0"/>
              <a:t> dimension reduction?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34CDEE-2A60-498D-9C7F-8DACA0AA0CA7}"/>
              </a:ext>
            </a:extLst>
          </p:cNvPr>
          <p:cNvSpPr txBox="1">
            <a:spLocks/>
          </p:cNvSpPr>
          <p:nvPr/>
        </p:nvSpPr>
        <p:spPr>
          <a:xfrm>
            <a:off x="9012343" y="1949625"/>
            <a:ext cx="7222005" cy="2014468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4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611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133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r>
              <a:rPr lang="en-US" altLang="en-US" sz="2800" b="1" dirty="0">
                <a:solidFill>
                  <a:srgbClr val="FFC000"/>
                </a:solidFill>
                <a:latin typeface="Comic Sans MS"/>
              </a:rPr>
              <a:t>Feature extraction</a:t>
            </a:r>
            <a:r>
              <a:rPr lang="en-US" altLang="en-US" sz="2800" dirty="0">
                <a:solidFill>
                  <a:schemeClr val="tx1"/>
                </a:solidFill>
                <a:latin typeface="Comic Sans MS"/>
              </a:rPr>
              <a:t>: finds a set of new features (i.e., through some mapping f()) from the existing features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45BE65-A484-40E2-8077-A4DC63BDAEC0}"/>
              </a:ext>
            </a:extLst>
          </p:cNvPr>
          <p:cNvSpPr txBox="1">
            <a:spLocks/>
          </p:cNvSpPr>
          <p:nvPr/>
        </p:nvSpPr>
        <p:spPr>
          <a:xfrm>
            <a:off x="1468179" y="1949625"/>
            <a:ext cx="5990312" cy="1104106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4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611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133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44522" lvl="1" indent="0">
              <a:spcBef>
                <a:spcPct val="20000"/>
              </a:spcBef>
              <a:buClr>
                <a:srgbClr val="000000"/>
              </a:buClr>
              <a:buNone/>
              <a:defRPr/>
            </a:pPr>
            <a:r>
              <a:rPr lang="en-US" altLang="zh-CN" sz="2800" b="1" dirty="0">
                <a:solidFill>
                  <a:srgbClr val="FFC000"/>
                </a:solidFill>
                <a:latin typeface="Comic Sans MS"/>
              </a:rPr>
              <a:t>F</a:t>
            </a:r>
            <a:r>
              <a:rPr lang="en-US" sz="2800" b="1" dirty="0">
                <a:solidFill>
                  <a:srgbClr val="FFC000"/>
                </a:solidFill>
                <a:latin typeface="Comic Sans MS"/>
              </a:rPr>
              <a:t>eature selection</a:t>
            </a:r>
            <a:r>
              <a:rPr lang="en-US" sz="2800" dirty="0">
                <a:solidFill>
                  <a:schemeClr val="tx1"/>
                </a:solidFill>
                <a:latin typeface="Comic Sans MS"/>
              </a:rPr>
              <a:t>: chooses a subset of the original features.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B7EF46D-026C-4E07-AB4B-613B8ED7B1ED}"/>
              </a:ext>
            </a:extLst>
          </p:cNvPr>
          <p:cNvSpPr/>
          <p:nvPr/>
        </p:nvSpPr>
        <p:spPr>
          <a:xfrm>
            <a:off x="7695771" y="9106235"/>
            <a:ext cx="8538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The mapping f() could be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linear</a:t>
            </a:r>
            <a:r>
              <a:rPr lang="en-US" sz="2800" b="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 or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non-linear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47985A-B37E-4813-8BEA-FDE5897DD2B0}"/>
              </a:ext>
            </a:extLst>
          </p:cNvPr>
          <p:cNvSpPr txBox="1"/>
          <p:nvPr/>
        </p:nvSpPr>
        <p:spPr>
          <a:xfrm>
            <a:off x="5352593" y="8473737"/>
            <a:ext cx="10759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K&lt;&lt;N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3B8B8-861F-401A-9DA4-6BE5FF72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80" y="3432747"/>
            <a:ext cx="4102671" cy="4854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19A468-7293-4580-84D5-06D95290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53" y="3668072"/>
            <a:ext cx="4362822" cy="4805665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63FE77F6-D055-4534-A832-9FFA276352ED}"/>
              </a:ext>
            </a:extLst>
          </p:cNvPr>
          <p:cNvSpPr txBox="1"/>
          <p:nvPr/>
        </p:nvSpPr>
        <p:spPr>
          <a:xfrm>
            <a:off x="12717138" y="8473737"/>
            <a:ext cx="10759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K&lt;&lt;N</a:t>
            </a:r>
          </a:p>
        </p:txBody>
      </p:sp>
    </p:spTree>
    <p:extLst>
      <p:ext uri="{BB962C8B-B14F-4D97-AF65-F5344CB8AC3E}">
        <p14:creationId xmlns:p14="http://schemas.microsoft.com/office/powerpoint/2010/main" val="1756453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do you mean when you say “early development”?">
            <a:extLst>
              <a:ext uri="{FF2B5EF4-FFF2-40B4-BE49-F238E27FC236}">
                <a16:creationId xmlns:a16="http://schemas.microsoft.com/office/drawing/2014/main" id="{FAA01F3D-234B-4D94-AFAA-F229089FF389}"/>
              </a:ext>
            </a:extLst>
          </p:cNvPr>
          <p:cNvSpPr txBox="1"/>
          <p:nvPr/>
        </p:nvSpPr>
        <p:spPr>
          <a:xfrm>
            <a:off x="5807191" y="666808"/>
            <a:ext cx="572592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Dimension reduction 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1ED21-7A94-46C1-93E2-A611D68D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2060362"/>
            <a:ext cx="6750083" cy="7291473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873894E0-A09D-451F-85A6-FF5D595021A9}"/>
              </a:ext>
            </a:extLst>
          </p:cNvPr>
          <p:cNvSpPr/>
          <p:nvPr/>
        </p:nvSpPr>
        <p:spPr>
          <a:xfrm>
            <a:off x="1046921" y="2192572"/>
            <a:ext cx="265043" cy="153063"/>
          </a:xfrm>
          <a:prstGeom prst="rightArrow">
            <a:avLst/>
          </a:prstGeom>
          <a:solidFill>
            <a:schemeClr val="tx1"/>
          </a:solidFill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281EBDA-6748-4B70-9604-CAE5F31A90DA}"/>
              </a:ext>
            </a:extLst>
          </p:cNvPr>
          <p:cNvSpPr/>
          <p:nvPr/>
        </p:nvSpPr>
        <p:spPr>
          <a:xfrm>
            <a:off x="1139684" y="5778985"/>
            <a:ext cx="265043" cy="153063"/>
          </a:xfrm>
          <a:prstGeom prst="rightArrow">
            <a:avLst/>
          </a:prstGeom>
          <a:solidFill>
            <a:schemeClr val="tx1"/>
          </a:solidFill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646DDC-2CFF-4F5B-BCBE-B536FEE81EA5}"/>
              </a:ext>
            </a:extLst>
          </p:cNvPr>
          <p:cNvSpPr txBox="1">
            <a:spLocks/>
          </p:cNvSpPr>
          <p:nvPr/>
        </p:nvSpPr>
        <p:spPr>
          <a:xfrm>
            <a:off x="8670131" y="2862332"/>
            <a:ext cx="8357105" cy="6224460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4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611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133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r>
              <a:rPr lang="en-US" altLang="en-US" sz="2800" b="1" dirty="0">
                <a:solidFill>
                  <a:srgbClr val="FFC000"/>
                </a:solidFill>
                <a:latin typeface="Comic Sans MS"/>
              </a:rPr>
              <a:t>PCA</a:t>
            </a:r>
            <a:r>
              <a:rPr lang="en-US" altLang="en-US" sz="2800" dirty="0">
                <a:solidFill>
                  <a:schemeClr val="tx1"/>
                </a:solidFill>
                <a:latin typeface="Comic Sans MS"/>
              </a:rPr>
              <a:t>: Seek a projection preserving as much as information in the low-dimension.</a:t>
            </a: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endParaRPr lang="en-US" altLang="en-US" sz="2800" dirty="0">
              <a:solidFill>
                <a:srgbClr val="FFC000"/>
              </a:solidFill>
              <a:latin typeface="Comic Sans MS"/>
            </a:endParaRP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r>
              <a:rPr lang="en-US" altLang="en-US" sz="2800" dirty="0">
                <a:solidFill>
                  <a:srgbClr val="FFC000"/>
                </a:solidFill>
                <a:latin typeface="Comic Sans MS"/>
              </a:rPr>
              <a:t>ICA</a:t>
            </a:r>
            <a:r>
              <a:rPr lang="en-US" altLang="en-US" sz="2800" dirty="0">
                <a:solidFill>
                  <a:schemeClr val="tx1"/>
                </a:solidFill>
                <a:latin typeface="Comic Sans MS"/>
              </a:rPr>
              <a:t>: Making features as independent as possible.</a:t>
            </a: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endParaRPr lang="en-US" altLang="en-US" sz="2800" dirty="0">
              <a:solidFill>
                <a:schemeClr val="tx1"/>
              </a:solidFill>
              <a:latin typeface="Comic Sans MS"/>
            </a:endParaRP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r>
              <a:rPr lang="en-US" altLang="en-US" sz="2800" dirty="0">
                <a:solidFill>
                  <a:srgbClr val="FFC000"/>
                </a:solidFill>
                <a:latin typeface="Comic Sans MS"/>
              </a:rPr>
              <a:t>t-SNE</a:t>
            </a:r>
            <a:r>
              <a:rPr lang="en-US" altLang="en-US" sz="2800" dirty="0">
                <a:solidFill>
                  <a:schemeClr val="tx1"/>
                </a:solidFill>
                <a:latin typeface="Comic Sans MS"/>
              </a:rPr>
              <a:t>: Distance in low dimension between samples reflecting similarities in  high dimension</a:t>
            </a: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endParaRPr lang="en-US" altLang="en-US" sz="2800" dirty="0">
              <a:solidFill>
                <a:srgbClr val="FFC000"/>
              </a:solidFill>
              <a:latin typeface="Comic Sans MS"/>
            </a:endParaRPr>
          </a:p>
          <a:p>
            <a:pPr marL="0" lvl="1" indent="0" defTabSz="584200">
              <a:spcBef>
                <a:spcPts val="0"/>
              </a:spcBef>
              <a:buClrTx/>
              <a:buSzTx/>
              <a:buNone/>
            </a:pPr>
            <a:r>
              <a:rPr lang="en-US" altLang="en-US" sz="2800" dirty="0" err="1">
                <a:solidFill>
                  <a:srgbClr val="FFC000"/>
                </a:solidFill>
                <a:latin typeface="Comic Sans MS"/>
              </a:rPr>
              <a:t>Isomap</a:t>
            </a:r>
            <a:r>
              <a:rPr lang="en-US" altLang="en-US" sz="2800" dirty="0">
                <a:solidFill>
                  <a:srgbClr val="FFC000"/>
                </a:solidFill>
                <a:latin typeface="Comic Sans MS"/>
              </a:rPr>
              <a:t>, UMAP</a:t>
            </a:r>
            <a:r>
              <a:rPr lang="en-US" altLang="en-US" sz="2800" dirty="0">
                <a:solidFill>
                  <a:schemeClr val="tx1"/>
                </a:solidFill>
                <a:latin typeface="Comic Sans MS"/>
              </a:rPr>
              <a:t>: Finding the low dimensional manifold  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2090E3A-BF43-4736-BC51-72CC8557D11C}"/>
              </a:ext>
            </a:extLst>
          </p:cNvPr>
          <p:cNvSpPr/>
          <p:nvPr/>
        </p:nvSpPr>
        <p:spPr>
          <a:xfrm>
            <a:off x="1139684" y="7136732"/>
            <a:ext cx="265043" cy="153063"/>
          </a:xfrm>
          <a:prstGeom prst="rightArrow">
            <a:avLst/>
          </a:prstGeom>
          <a:solidFill>
            <a:schemeClr val="tx1"/>
          </a:solidFill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A1AB18-8338-482B-B720-A35A0D28A3BF}"/>
              </a:ext>
            </a:extLst>
          </p:cNvPr>
          <p:cNvSpPr txBox="1"/>
          <p:nvPr/>
        </p:nvSpPr>
        <p:spPr>
          <a:xfrm>
            <a:off x="7388692" y="2060362"/>
            <a:ext cx="9781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1901</a:t>
            </a:r>
          </a:p>
        </p:txBody>
      </p:sp>
    </p:spTree>
    <p:extLst>
      <p:ext uri="{BB962C8B-B14F-4D97-AF65-F5344CB8AC3E}">
        <p14:creationId xmlns:p14="http://schemas.microsoft.com/office/powerpoint/2010/main" val="29031061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4957582" y="630585"/>
            <a:ext cx="742511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PCA: principle component analysis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40FCD-E179-4B00-AB52-8750C30FE2A2}"/>
              </a:ext>
            </a:extLst>
          </p:cNvPr>
          <p:cNvSpPr/>
          <p:nvPr/>
        </p:nvSpPr>
        <p:spPr>
          <a:xfrm>
            <a:off x="1569676" y="1631802"/>
            <a:ext cx="14200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Seek a l</a:t>
            </a:r>
            <a:r>
              <a:rPr lang="en-US" sz="2800" b="0" dirty="0">
                <a:solidFill>
                  <a:schemeClr val="tx1"/>
                </a:solidFill>
                <a:latin typeface="Comic Sans MS"/>
              </a:rPr>
              <a:t>inear 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projection preserving as much as information in the low-dimension.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D98379-B552-4580-B79D-FCD805642138}"/>
              </a:ext>
            </a:extLst>
          </p:cNvPr>
          <p:cNvSpPr/>
          <p:nvPr/>
        </p:nvSpPr>
        <p:spPr>
          <a:xfrm>
            <a:off x="9145218" y="8025638"/>
            <a:ext cx="7228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Comic Sans MS"/>
              </a:rPr>
              <a:t>maximizing variance=minimizes the squared error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39DDA3-F0A5-4F9E-8CB5-B0C611D35E13}"/>
              </a:ext>
            </a:extLst>
          </p:cNvPr>
          <p:cNvGrpSpPr/>
          <p:nvPr/>
        </p:nvGrpSpPr>
        <p:grpSpPr>
          <a:xfrm>
            <a:off x="5262976" y="3203005"/>
            <a:ext cx="4205166" cy="4054949"/>
            <a:chOff x="501221" y="3050605"/>
            <a:chExt cx="4205166" cy="4054949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73A02DA-E19A-42D3-86A7-BD72B2D11FBE}"/>
                </a:ext>
              </a:extLst>
            </p:cNvPr>
            <p:cNvCxnSpPr>
              <a:cxnSpLocks/>
            </p:cNvCxnSpPr>
            <p:nvPr/>
          </p:nvCxnSpPr>
          <p:spPr>
            <a:xfrm>
              <a:off x="501221" y="5687290"/>
              <a:ext cx="3623795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91D5E46-136B-48E9-97AC-26F989D246B4}"/>
                </a:ext>
              </a:extLst>
            </p:cNvPr>
            <p:cNvCxnSpPr>
              <a:cxnSpLocks/>
            </p:cNvCxnSpPr>
            <p:nvPr/>
          </p:nvCxnSpPr>
          <p:spPr>
            <a:xfrm>
              <a:off x="1990067" y="4049519"/>
              <a:ext cx="0" cy="305603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930413-1B88-4C15-90E9-2B38C2BDF1F6}"/>
                </a:ext>
              </a:extLst>
            </p:cNvPr>
            <p:cNvSpPr/>
            <p:nvPr/>
          </p:nvSpPr>
          <p:spPr>
            <a:xfrm>
              <a:off x="2880097" y="4997474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DCF01A-DF72-4EDE-ACD2-87CD0E013890}"/>
                </a:ext>
              </a:extLst>
            </p:cNvPr>
            <p:cNvSpPr/>
            <p:nvPr/>
          </p:nvSpPr>
          <p:spPr>
            <a:xfrm>
              <a:off x="3032497" y="5276589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1EF1D6E-AB19-4DB3-96F7-2FBA918A260A}"/>
                </a:ext>
              </a:extLst>
            </p:cNvPr>
            <p:cNvSpPr/>
            <p:nvPr/>
          </p:nvSpPr>
          <p:spPr>
            <a:xfrm>
              <a:off x="2764387" y="5286395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B14A84-6B8F-4023-AA11-CFA57FD4B6A7}"/>
                </a:ext>
              </a:extLst>
            </p:cNvPr>
            <p:cNvSpPr/>
            <p:nvPr/>
          </p:nvSpPr>
          <p:spPr>
            <a:xfrm>
              <a:off x="806208" y="6354059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3D157FE-D9D9-45B9-84F1-132A1A2104AE}"/>
                </a:ext>
              </a:extLst>
            </p:cNvPr>
            <p:cNvSpPr/>
            <p:nvPr/>
          </p:nvSpPr>
          <p:spPr>
            <a:xfrm>
              <a:off x="871352" y="5962484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9C574E-4CFB-4816-865F-2F3F998E0770}"/>
                </a:ext>
              </a:extLst>
            </p:cNvPr>
            <p:cNvSpPr/>
            <p:nvPr/>
          </p:nvSpPr>
          <p:spPr>
            <a:xfrm>
              <a:off x="603242" y="6239646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4E1EB93-70C4-4173-9B47-8F26D6C10847}"/>
                </a:ext>
              </a:extLst>
            </p:cNvPr>
            <p:cNvSpPr/>
            <p:nvPr/>
          </p:nvSpPr>
          <p:spPr>
            <a:xfrm>
              <a:off x="2563045" y="5680362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gene1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44538E-1131-4BBA-ADEA-7457E25DDF6E}"/>
                </a:ext>
              </a:extLst>
            </p:cNvPr>
            <p:cNvSpPr/>
            <p:nvPr/>
          </p:nvSpPr>
          <p:spPr>
            <a:xfrm rot="16200000">
              <a:off x="636521" y="3860666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gene2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79C566-D37B-47A3-93C4-94EDE293BE5E}"/>
              </a:ext>
            </a:extLst>
          </p:cNvPr>
          <p:cNvGrpSpPr/>
          <p:nvPr/>
        </p:nvGrpSpPr>
        <p:grpSpPr>
          <a:xfrm>
            <a:off x="130401" y="3919728"/>
            <a:ext cx="4167279" cy="3912039"/>
            <a:chOff x="-21999" y="3767328"/>
            <a:chExt cx="4167279" cy="391203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0EA91C9-B72E-4ABD-9EBC-A82162236CC7}"/>
                </a:ext>
              </a:extLst>
            </p:cNvPr>
            <p:cNvCxnSpPr>
              <a:cxnSpLocks/>
            </p:cNvCxnSpPr>
            <p:nvPr/>
          </p:nvCxnSpPr>
          <p:spPr>
            <a:xfrm>
              <a:off x="521485" y="6823363"/>
              <a:ext cx="3623795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441F0D2-3A07-4C1A-9D17-E39C423ACC4D}"/>
                </a:ext>
              </a:extLst>
            </p:cNvPr>
            <p:cNvCxnSpPr>
              <a:cxnSpLocks/>
            </p:cNvCxnSpPr>
            <p:nvPr/>
          </p:nvCxnSpPr>
          <p:spPr>
            <a:xfrm>
              <a:off x="521485" y="3767328"/>
              <a:ext cx="0" cy="305603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22B5EA4-B913-4BE4-A025-CE095B3D505E}"/>
                </a:ext>
              </a:extLst>
            </p:cNvPr>
            <p:cNvSpPr/>
            <p:nvPr/>
          </p:nvSpPr>
          <p:spPr>
            <a:xfrm>
              <a:off x="2880097" y="4997474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45137D-2054-4668-8F74-E13E05D6A559}"/>
                </a:ext>
              </a:extLst>
            </p:cNvPr>
            <p:cNvSpPr/>
            <p:nvPr/>
          </p:nvSpPr>
          <p:spPr>
            <a:xfrm>
              <a:off x="3032497" y="5276589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223F48A-5328-4C7E-98FF-9E7D7146BA3A}"/>
                </a:ext>
              </a:extLst>
            </p:cNvPr>
            <p:cNvSpPr/>
            <p:nvPr/>
          </p:nvSpPr>
          <p:spPr>
            <a:xfrm>
              <a:off x="2764387" y="5286395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5ECC61A-6F8A-4787-9DBB-7320679423A5}"/>
                </a:ext>
              </a:extLst>
            </p:cNvPr>
            <p:cNvSpPr/>
            <p:nvPr/>
          </p:nvSpPr>
          <p:spPr>
            <a:xfrm>
              <a:off x="806208" y="6354059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C8FD1F9-CBEA-47D7-B4DE-A5BF657F3162}"/>
                </a:ext>
              </a:extLst>
            </p:cNvPr>
            <p:cNvSpPr/>
            <p:nvPr/>
          </p:nvSpPr>
          <p:spPr>
            <a:xfrm>
              <a:off x="871352" y="5962484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C2577FA-35C1-490A-B7F6-4A08D317CFFA}"/>
                </a:ext>
              </a:extLst>
            </p:cNvPr>
            <p:cNvSpPr/>
            <p:nvPr/>
          </p:nvSpPr>
          <p:spPr>
            <a:xfrm>
              <a:off x="603242" y="6239646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E3F52B1-DECE-4CD7-A95E-C2A826908414}"/>
                </a:ext>
              </a:extLst>
            </p:cNvPr>
            <p:cNvSpPr/>
            <p:nvPr/>
          </p:nvSpPr>
          <p:spPr>
            <a:xfrm>
              <a:off x="1171279" y="7156147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gene1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2C4A4D6-7F44-4E5C-8C96-C42983D854B8}"/>
                </a:ext>
              </a:extLst>
            </p:cNvPr>
            <p:cNvSpPr/>
            <p:nvPr/>
          </p:nvSpPr>
          <p:spPr>
            <a:xfrm rot="16200000">
              <a:off x="-832060" y="5033736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gene2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A441B04-22A1-4BC1-83D4-7B6309FB6E0C}"/>
              </a:ext>
            </a:extLst>
          </p:cNvPr>
          <p:cNvCxnSpPr>
            <a:cxnSpLocks/>
          </p:cNvCxnSpPr>
          <p:nvPr/>
        </p:nvCxnSpPr>
        <p:spPr>
          <a:xfrm flipV="1">
            <a:off x="5364997" y="5011053"/>
            <a:ext cx="2956043" cy="1563667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7002B65-AFDB-4DDB-BB6B-8D090DB0E06C}"/>
              </a:ext>
            </a:extLst>
          </p:cNvPr>
          <p:cNvCxnSpPr>
            <a:cxnSpLocks/>
          </p:cNvCxnSpPr>
          <p:nvPr/>
        </p:nvCxnSpPr>
        <p:spPr>
          <a:xfrm flipH="1" flipV="1">
            <a:off x="6494751" y="5438795"/>
            <a:ext cx="490411" cy="81261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331EDA67-EC06-460D-9B54-95D536DD4E56}"/>
              </a:ext>
            </a:extLst>
          </p:cNvPr>
          <p:cNvSpPr/>
          <p:nvPr/>
        </p:nvSpPr>
        <p:spPr>
          <a:xfrm>
            <a:off x="8063796" y="4691222"/>
            <a:ext cx="629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0" dirty="0">
                <a:solidFill>
                  <a:srgbClr val="FF0000"/>
                </a:solidFill>
                <a:latin typeface="Comic Sans MS"/>
              </a:rPr>
              <a:t>PC1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B1CA09B-0530-46BF-A667-D945BB0D14D2}"/>
              </a:ext>
            </a:extLst>
          </p:cNvPr>
          <p:cNvSpPr/>
          <p:nvPr/>
        </p:nvSpPr>
        <p:spPr>
          <a:xfrm>
            <a:off x="6058657" y="5038236"/>
            <a:ext cx="629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0" dirty="0">
                <a:solidFill>
                  <a:srgbClr val="FF0000"/>
                </a:solidFill>
                <a:latin typeface="Comic Sans MS"/>
              </a:rPr>
              <a:t>PC2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30895A7-C363-48C4-8BA3-AE3751E48A39}"/>
              </a:ext>
            </a:extLst>
          </p:cNvPr>
          <p:cNvGrpSpPr/>
          <p:nvPr/>
        </p:nvGrpSpPr>
        <p:grpSpPr>
          <a:xfrm>
            <a:off x="10697525" y="3258920"/>
            <a:ext cx="4205166" cy="4054949"/>
            <a:chOff x="501221" y="3050605"/>
            <a:chExt cx="4205166" cy="4054949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29D3D8FD-F424-4761-8DBD-867825822E7F}"/>
                </a:ext>
              </a:extLst>
            </p:cNvPr>
            <p:cNvCxnSpPr>
              <a:cxnSpLocks/>
            </p:cNvCxnSpPr>
            <p:nvPr/>
          </p:nvCxnSpPr>
          <p:spPr>
            <a:xfrm>
              <a:off x="501221" y="5687290"/>
              <a:ext cx="3623795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7C7E8EA2-1041-44C7-9473-A2590267A2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0067" y="4049519"/>
              <a:ext cx="0" cy="305603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9841735-3570-4726-84F4-4DA80A61E86C}"/>
                </a:ext>
              </a:extLst>
            </p:cNvPr>
            <p:cNvSpPr/>
            <p:nvPr/>
          </p:nvSpPr>
          <p:spPr>
            <a:xfrm>
              <a:off x="3032497" y="5276589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8EDB4E4D-0EF1-4E95-B812-A18E778E40C3}"/>
                </a:ext>
              </a:extLst>
            </p:cNvPr>
            <p:cNvSpPr/>
            <p:nvPr/>
          </p:nvSpPr>
          <p:spPr>
            <a:xfrm>
              <a:off x="2563045" y="5680362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gene1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22BE7A6-C854-43CA-AC85-F2C804E11CAA}"/>
                </a:ext>
              </a:extLst>
            </p:cNvPr>
            <p:cNvSpPr/>
            <p:nvPr/>
          </p:nvSpPr>
          <p:spPr>
            <a:xfrm rot="16200000">
              <a:off x="636521" y="3860666"/>
              <a:ext cx="2143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0" dirty="0">
                  <a:solidFill>
                    <a:schemeClr val="tx1"/>
                  </a:solidFill>
                  <a:latin typeface="Comic Sans MS"/>
                </a:rPr>
                <a:t>gene2</a:t>
              </a:r>
            </a:p>
          </p:txBody>
        </p:sp>
      </p:grp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5A05AB2F-8370-4619-83B4-C0926719AF15}"/>
              </a:ext>
            </a:extLst>
          </p:cNvPr>
          <p:cNvCxnSpPr>
            <a:cxnSpLocks/>
          </p:cNvCxnSpPr>
          <p:nvPr/>
        </p:nvCxnSpPr>
        <p:spPr>
          <a:xfrm flipV="1">
            <a:off x="10799546" y="5066968"/>
            <a:ext cx="2956043" cy="1563667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C3DA6A-3503-4E6C-B7B7-3D7CD11A3418}"/>
              </a:ext>
            </a:extLst>
          </p:cNvPr>
          <p:cNvGrpSpPr/>
          <p:nvPr/>
        </p:nvGrpSpPr>
        <p:grpSpPr>
          <a:xfrm>
            <a:off x="12186371" y="5232985"/>
            <a:ext cx="1478496" cy="708441"/>
            <a:chOff x="12186371" y="5232985"/>
            <a:chExt cx="1478496" cy="708441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1ADC78A-672E-4269-8A66-B09CBBA4DF8F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 flipV="1">
              <a:off x="12186371" y="5601432"/>
              <a:ext cx="1061510" cy="28724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5E72DAD-A475-4828-B929-E5A36BB939FA}"/>
                </a:ext>
              </a:extLst>
            </p:cNvPr>
            <p:cNvCxnSpPr>
              <a:cxnSpLocks/>
              <a:stCxn id="103" idx="1"/>
            </p:cNvCxnSpPr>
            <p:nvPr/>
          </p:nvCxnSpPr>
          <p:spPr>
            <a:xfrm flipH="1" flipV="1">
              <a:off x="13178790" y="5372386"/>
              <a:ext cx="69091" cy="13251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0AD27F82-48C2-4E47-BA88-05F64CFBA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6637" y="5376790"/>
              <a:ext cx="972153" cy="51188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00BAEDA3-EB4E-4FB2-A109-0418987806DC}"/>
                </a:ext>
              </a:extLst>
            </p:cNvPr>
            <p:cNvSpPr/>
            <p:nvPr/>
          </p:nvSpPr>
          <p:spPr>
            <a:xfrm>
              <a:off x="12686222" y="5602872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c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E6746B3-C179-4F85-915F-5483ACF1D113}"/>
                </a:ext>
              </a:extLst>
            </p:cNvPr>
            <p:cNvSpPr/>
            <p:nvPr/>
          </p:nvSpPr>
          <p:spPr>
            <a:xfrm>
              <a:off x="12378118" y="5282871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a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A91C460-9015-489E-84F2-7B774CCDFA71}"/>
                </a:ext>
              </a:extLst>
            </p:cNvPr>
            <p:cNvSpPr/>
            <p:nvPr/>
          </p:nvSpPr>
          <p:spPr>
            <a:xfrm>
              <a:off x="13035675" y="5232985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b</a:t>
              </a:r>
            </a:p>
          </p:txBody>
        </p:sp>
        <p:sp>
          <p:nvSpPr>
            <p:cNvPr id="114" name="半闭框 113">
              <a:extLst>
                <a:ext uri="{FF2B5EF4-FFF2-40B4-BE49-F238E27FC236}">
                  <a16:creationId xmlns:a16="http://schemas.microsoft.com/office/drawing/2014/main" id="{B5440537-DCD8-4240-A2D1-5AFCC3B17CD1}"/>
                </a:ext>
              </a:extLst>
            </p:cNvPr>
            <p:cNvSpPr/>
            <p:nvPr/>
          </p:nvSpPr>
          <p:spPr>
            <a:xfrm rot="14243000">
              <a:off x="13126971" y="5401747"/>
              <a:ext cx="84167" cy="74096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92E677BF-8113-4564-B3B5-7B71E6B51C7A}"/>
              </a:ext>
            </a:extLst>
          </p:cNvPr>
          <p:cNvSpPr/>
          <p:nvPr/>
        </p:nvSpPr>
        <p:spPr>
          <a:xfrm>
            <a:off x="13406778" y="4145242"/>
            <a:ext cx="153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c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=a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+b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4DF7A9-46A7-46FF-BE1B-CD85096D0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796" y="3377871"/>
            <a:ext cx="9525000" cy="381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8" grpId="0"/>
      <p:bldP spid="89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4957582" y="630585"/>
            <a:ext cx="742511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PCA: principle component analysis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24EE-4468-4379-B529-BCEBAE69B09E}"/>
              </a:ext>
            </a:extLst>
          </p:cNvPr>
          <p:cNvGrpSpPr/>
          <p:nvPr/>
        </p:nvGrpSpPr>
        <p:grpSpPr>
          <a:xfrm>
            <a:off x="1351634" y="1746618"/>
            <a:ext cx="4205166" cy="4054949"/>
            <a:chOff x="1351634" y="1746618"/>
            <a:chExt cx="4205166" cy="405494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F39DDA3-F0A5-4F9E-8CB5-B0C611D35E13}"/>
                </a:ext>
              </a:extLst>
            </p:cNvPr>
            <p:cNvGrpSpPr/>
            <p:nvPr/>
          </p:nvGrpSpPr>
          <p:grpSpPr>
            <a:xfrm>
              <a:off x="1351634" y="1746618"/>
              <a:ext cx="4205166" cy="4054949"/>
              <a:chOff x="501221" y="3050605"/>
              <a:chExt cx="4205166" cy="4054949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B73A02DA-E19A-42D3-86A7-BD72B2D11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1" y="5687290"/>
                <a:ext cx="3623795" cy="0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891D5E46-136B-48E9-97AC-26F989D24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0067" y="4049519"/>
                <a:ext cx="0" cy="3056035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0930413-1B88-4C15-90E9-2B38C2BDF1F6}"/>
                  </a:ext>
                </a:extLst>
              </p:cNvPr>
              <p:cNvSpPr/>
              <p:nvPr/>
            </p:nvSpPr>
            <p:spPr>
              <a:xfrm>
                <a:off x="2880097" y="4997474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BDCF01A-DF72-4EDE-ACD2-87CD0E013890}"/>
                  </a:ext>
                </a:extLst>
              </p:cNvPr>
              <p:cNvSpPr/>
              <p:nvPr/>
            </p:nvSpPr>
            <p:spPr>
              <a:xfrm>
                <a:off x="3032497" y="5276589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1EF1D6E-AB19-4DB3-96F7-2FBA918A260A}"/>
                  </a:ext>
                </a:extLst>
              </p:cNvPr>
              <p:cNvSpPr/>
              <p:nvPr/>
            </p:nvSpPr>
            <p:spPr>
              <a:xfrm>
                <a:off x="2764387" y="5286395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EB14A84-6B8F-4023-AA11-CFA57FD4B6A7}"/>
                  </a:ext>
                </a:extLst>
              </p:cNvPr>
              <p:cNvSpPr/>
              <p:nvPr/>
            </p:nvSpPr>
            <p:spPr>
              <a:xfrm>
                <a:off x="806208" y="6354059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3D157FE-D9D9-45B9-84F1-132A1A2104AE}"/>
                  </a:ext>
                </a:extLst>
              </p:cNvPr>
              <p:cNvSpPr/>
              <p:nvPr/>
            </p:nvSpPr>
            <p:spPr>
              <a:xfrm>
                <a:off x="871352" y="5962484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29C574E-4CFB-4816-865F-2F3F998E0770}"/>
                  </a:ext>
                </a:extLst>
              </p:cNvPr>
              <p:cNvSpPr/>
              <p:nvPr/>
            </p:nvSpPr>
            <p:spPr>
              <a:xfrm>
                <a:off x="603242" y="6239646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4E1EB93-70C4-4173-9B47-8F26D6C10847}"/>
                  </a:ext>
                </a:extLst>
              </p:cNvPr>
              <p:cNvSpPr/>
              <p:nvPr/>
            </p:nvSpPr>
            <p:spPr>
              <a:xfrm>
                <a:off x="2563045" y="5680362"/>
                <a:ext cx="21433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800" b="0" dirty="0">
                    <a:solidFill>
                      <a:schemeClr val="tx1"/>
                    </a:solidFill>
                    <a:latin typeface="Comic Sans MS"/>
                  </a:rPr>
                  <a:t>gene1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544538E-1131-4BBA-ADEA-7457E25DDF6E}"/>
                  </a:ext>
                </a:extLst>
              </p:cNvPr>
              <p:cNvSpPr/>
              <p:nvPr/>
            </p:nvSpPr>
            <p:spPr>
              <a:xfrm rot="16200000">
                <a:off x="636521" y="3860666"/>
                <a:ext cx="21433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800" b="0" dirty="0">
                    <a:solidFill>
                      <a:schemeClr val="tx1"/>
                    </a:solidFill>
                    <a:latin typeface="Comic Sans MS"/>
                  </a:rPr>
                  <a:t>gene2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83E7BBF-77B4-43FC-8FE8-77B56C91AB82}"/>
                </a:ext>
              </a:extLst>
            </p:cNvPr>
            <p:cNvGrpSpPr/>
            <p:nvPr/>
          </p:nvGrpSpPr>
          <p:grpSpPr>
            <a:xfrm>
              <a:off x="1453655" y="3234835"/>
              <a:ext cx="3327991" cy="1883498"/>
              <a:chOff x="1453655" y="3234835"/>
              <a:chExt cx="3327991" cy="18834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0A441B04-22A1-4BC1-83D4-7B6309FB6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3655" y="3554666"/>
                <a:ext cx="2956043" cy="1563667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ys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002B65-AFDB-4DDB-BB6B-8D090DB0E0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3409" y="3982408"/>
                <a:ext cx="490411" cy="81261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ys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31EDA67-EC06-460D-9B54-95D536DD4E56}"/>
                  </a:ext>
                </a:extLst>
              </p:cNvPr>
              <p:cNvSpPr/>
              <p:nvPr/>
            </p:nvSpPr>
            <p:spPr>
              <a:xfrm>
                <a:off x="4152454" y="3234835"/>
                <a:ext cx="62919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600" b="0" dirty="0">
                    <a:solidFill>
                      <a:srgbClr val="FF0000"/>
                    </a:solidFill>
                    <a:latin typeface="Comic Sans MS"/>
                  </a:rPr>
                  <a:t>PC1</a:t>
                </a: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1B1CA09B-0530-46BF-A667-D945BB0D14D2}"/>
                  </a:ext>
                </a:extLst>
              </p:cNvPr>
              <p:cNvSpPr/>
              <p:nvPr/>
            </p:nvSpPr>
            <p:spPr>
              <a:xfrm>
                <a:off x="2147315" y="3581849"/>
                <a:ext cx="62919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600" b="0" dirty="0">
                    <a:solidFill>
                      <a:srgbClr val="FF0000"/>
                    </a:solidFill>
                    <a:latin typeface="Comic Sans MS"/>
                  </a:rPr>
                  <a:t>PC2</a:t>
                </a:r>
              </a:p>
            </p:txBody>
          </p:sp>
        </p:grp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B25AA28-1453-4738-A6BC-1BE3B2CAC8FB}"/>
              </a:ext>
            </a:extLst>
          </p:cNvPr>
          <p:cNvCxnSpPr>
            <a:cxnSpLocks/>
          </p:cNvCxnSpPr>
          <p:nvPr/>
        </p:nvCxnSpPr>
        <p:spPr>
          <a:xfrm>
            <a:off x="2840480" y="4392414"/>
            <a:ext cx="6342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21736D4-9FEE-4EEC-BDF9-BA86DBC8506A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4048510"/>
            <a:ext cx="2764" cy="324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758D59D-71FD-4588-8D12-20507A3AD8A6}"/>
              </a:ext>
            </a:extLst>
          </p:cNvPr>
          <p:cNvCxnSpPr>
            <a:cxnSpLocks/>
          </p:cNvCxnSpPr>
          <p:nvPr/>
        </p:nvCxnSpPr>
        <p:spPr>
          <a:xfrm flipV="1">
            <a:off x="2860863" y="4048510"/>
            <a:ext cx="616621" cy="3187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F153803F-B426-4658-A100-056E62CB35EA}"/>
              </a:ext>
            </a:extLst>
          </p:cNvPr>
          <p:cNvSpPr/>
          <p:nvPr/>
        </p:nvSpPr>
        <p:spPr>
          <a:xfrm>
            <a:off x="2814351" y="3370399"/>
            <a:ext cx="143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0">
                <a:solidFill>
                  <a:srgbClr val="FFFF00"/>
                </a:solidFill>
                <a:latin typeface="Comic Sans MS"/>
              </a:rPr>
              <a:t>eigen vector</a:t>
            </a:r>
            <a:endParaRPr lang="en-US" altLang="en-US" sz="1600" b="0" dirty="0">
              <a:solidFill>
                <a:srgbClr val="FFFF00"/>
              </a:solidFill>
              <a:latin typeface="Comic Sans M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A67AD2A-BF85-4852-A127-9A3E868F84E4}"/>
              </a:ext>
            </a:extLst>
          </p:cNvPr>
          <p:cNvSpPr/>
          <p:nvPr/>
        </p:nvSpPr>
        <p:spPr>
          <a:xfrm>
            <a:off x="656342" y="7140264"/>
            <a:ext cx="5642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FFFF00"/>
                </a:solidFill>
                <a:latin typeface="Comic Sans MS"/>
              </a:rPr>
              <a:t>Loading scores </a:t>
            </a:r>
            <a:r>
              <a:rPr lang="en-US" b="0" dirty="0">
                <a:solidFill>
                  <a:schemeClr val="tx1"/>
                </a:solidFill>
                <a:latin typeface="Comic Sans MS"/>
              </a:rPr>
              <a:t>: PC1 direction takes </a:t>
            </a:r>
          </a:p>
          <a:p>
            <a:pPr algn="l"/>
            <a:r>
              <a:rPr lang="en-US" b="0" dirty="0">
                <a:solidFill>
                  <a:schemeClr val="tx1"/>
                </a:solidFill>
                <a:latin typeface="Comic Sans MS"/>
              </a:rPr>
              <a:t>3 (0.95) part of  gene1 and </a:t>
            </a:r>
          </a:p>
          <a:p>
            <a:pPr algn="l"/>
            <a:r>
              <a:rPr lang="en-US" b="0" dirty="0">
                <a:solidFill>
                  <a:schemeClr val="tx1"/>
                </a:solidFill>
                <a:latin typeface="Comic Sans MS"/>
              </a:rPr>
              <a:t>1  (0.32) part of  gene2.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5CC0F01-2095-4F3C-9660-647FE79440CA}"/>
              </a:ext>
            </a:extLst>
          </p:cNvPr>
          <p:cNvGrpSpPr/>
          <p:nvPr/>
        </p:nvGrpSpPr>
        <p:grpSpPr>
          <a:xfrm>
            <a:off x="6786058" y="2916011"/>
            <a:ext cx="4977152" cy="2913148"/>
            <a:chOff x="6786058" y="2916011"/>
            <a:chExt cx="4977152" cy="2913148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182F963-4DF8-43E2-8438-D3B91DCD3793}"/>
                </a:ext>
              </a:extLst>
            </p:cNvPr>
            <p:cNvSpPr/>
            <p:nvPr/>
          </p:nvSpPr>
          <p:spPr>
            <a:xfrm rot="1568439">
              <a:off x="6961600" y="4356651"/>
              <a:ext cx="130287" cy="13652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A4FD238-0E2D-486E-9BE7-FEE4508E98F7}"/>
                </a:ext>
              </a:extLst>
            </p:cNvPr>
            <p:cNvGrpSpPr/>
            <p:nvPr/>
          </p:nvGrpSpPr>
          <p:grpSpPr>
            <a:xfrm>
              <a:off x="6786058" y="2916011"/>
              <a:ext cx="4977152" cy="2913148"/>
              <a:chOff x="6786058" y="2916011"/>
              <a:chExt cx="4977152" cy="2913148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5C84E5F-9F53-4DBD-9BBE-D2D4C46CC793}"/>
                  </a:ext>
                </a:extLst>
              </p:cNvPr>
              <p:cNvSpPr/>
              <p:nvPr/>
            </p:nvSpPr>
            <p:spPr>
              <a:xfrm rot="1568439">
                <a:off x="9421041" y="4052530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B0C20BA-49D6-4822-B599-3697E76BC3BA}"/>
                  </a:ext>
                </a:extLst>
              </p:cNvPr>
              <p:cNvSpPr/>
              <p:nvPr/>
            </p:nvSpPr>
            <p:spPr>
              <a:xfrm rot="1568439">
                <a:off x="9434881" y="4370239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05718B17-EB5C-456B-A2C9-C5D8FFCA1352}"/>
                  </a:ext>
                </a:extLst>
              </p:cNvPr>
              <p:cNvSpPr/>
              <p:nvPr/>
            </p:nvSpPr>
            <p:spPr>
              <a:xfrm rot="1568439">
                <a:off x="9189875" y="4260919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40AE1D0F-D692-4046-AFCD-F046BA35241F}"/>
                  </a:ext>
                </a:extLst>
              </p:cNvPr>
              <p:cNvSpPr/>
              <p:nvPr/>
            </p:nvSpPr>
            <p:spPr>
              <a:xfrm rot="1568439">
                <a:off x="7192600" y="4033829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76C4352-075D-464E-A305-BA30CF57AC21}"/>
                  </a:ext>
                </a:extLst>
              </p:cNvPr>
              <p:cNvSpPr/>
              <p:nvPr/>
            </p:nvSpPr>
            <p:spPr>
              <a:xfrm rot="1568439">
                <a:off x="6829802" y="4164518"/>
                <a:ext cx="130287" cy="136521"/>
              </a:xfrm>
              <a:prstGeom prst="ellipse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9305622E-8C14-4D78-9674-E28D3FABF3CB}"/>
                  </a:ext>
                </a:extLst>
              </p:cNvPr>
              <p:cNvGrpSpPr/>
              <p:nvPr/>
            </p:nvGrpSpPr>
            <p:grpSpPr>
              <a:xfrm>
                <a:off x="6786058" y="2916011"/>
                <a:ext cx="4977152" cy="2913148"/>
                <a:chOff x="5932034" y="2709360"/>
                <a:chExt cx="4977152" cy="2913148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ECDA2538-A0DC-4907-B054-4BF58CDEE9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32034" y="4032550"/>
                  <a:ext cx="3342600" cy="67589"/>
                </a:xfrm>
                <a:prstGeom prst="line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3C34721E-D8EA-4E90-AF48-CFF3B658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96071" y="3169101"/>
                  <a:ext cx="32861" cy="2453407"/>
                </a:xfrm>
                <a:prstGeom prst="line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87568544-9C2C-42D2-8842-A0A39C6CC69D}"/>
                    </a:ext>
                  </a:extLst>
                </p:cNvPr>
                <p:cNvSpPr/>
                <p:nvPr/>
              </p:nvSpPr>
              <p:spPr>
                <a:xfrm rot="21421345">
                  <a:off x="9257874" y="3787143"/>
                  <a:ext cx="165131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PC1 </a:t>
                  </a:r>
                  <a:r>
                    <a:rPr lang="zh-CN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（</a:t>
                  </a:r>
                  <a:r>
                    <a:rPr lang="en-US" altLang="zh-CN" sz="1600" b="0" dirty="0">
                      <a:solidFill>
                        <a:srgbClr val="FF0000"/>
                      </a:solidFill>
                      <a:latin typeface="Comic Sans MS"/>
                    </a:rPr>
                    <a:t>83%</a:t>
                  </a:r>
                  <a:r>
                    <a:rPr lang="zh-CN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）</a:t>
                  </a:r>
                  <a:endParaRPr lang="en-US" altLang="en-US" sz="1600" b="0" dirty="0">
                    <a:solidFill>
                      <a:srgbClr val="FF0000"/>
                    </a:solidFill>
                    <a:latin typeface="Comic Sans MS"/>
                  </a:endParaRPr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39F1D01-0745-43FC-B273-998FDB405946}"/>
                    </a:ext>
                  </a:extLst>
                </p:cNvPr>
                <p:cNvSpPr/>
                <p:nvPr/>
              </p:nvSpPr>
              <p:spPr>
                <a:xfrm>
                  <a:off x="6752993" y="2709360"/>
                  <a:ext cx="177602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PC2 </a:t>
                  </a:r>
                  <a:r>
                    <a:rPr lang="zh-CN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（</a:t>
                  </a:r>
                  <a:r>
                    <a:rPr lang="en-US" altLang="zh-CN" sz="1600" b="0" dirty="0">
                      <a:solidFill>
                        <a:srgbClr val="FF0000"/>
                      </a:solidFill>
                      <a:latin typeface="Comic Sans MS"/>
                    </a:rPr>
                    <a:t>17%</a:t>
                  </a:r>
                  <a:r>
                    <a:rPr lang="zh-CN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）</a:t>
                  </a:r>
                  <a:r>
                    <a:rPr lang="en-US" altLang="en-US" sz="1600" b="0" dirty="0">
                      <a:solidFill>
                        <a:srgbClr val="FF0000"/>
                      </a:solidFill>
                      <a:latin typeface="Comic Sans MS"/>
                    </a:rPr>
                    <a:t> </a:t>
                  </a:r>
                </a:p>
              </p:txBody>
            </p:sp>
          </p:grp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CC21C8C-B801-4471-B17B-719DE1ABBAF9}"/>
              </a:ext>
            </a:extLst>
          </p:cNvPr>
          <p:cNvGrpSpPr/>
          <p:nvPr/>
        </p:nvGrpSpPr>
        <p:grpSpPr>
          <a:xfrm rot="1638328">
            <a:off x="8401145" y="3961140"/>
            <a:ext cx="1478496" cy="841186"/>
            <a:chOff x="12186371" y="5232985"/>
            <a:chExt cx="1478496" cy="841186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E9E32C2-6B76-4A09-83BF-FB1AD691C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86371" y="5601432"/>
              <a:ext cx="1061510" cy="28724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4E57618-F05A-4F41-8B51-ACBED3CCDB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78790" y="5372386"/>
              <a:ext cx="69091" cy="13251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9DC9BE-5278-4096-ABCA-82DD8C0C6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6637" y="5376790"/>
              <a:ext cx="972153" cy="51188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CB15AB03-090D-400B-BA18-8DC7751081CD}"/>
                </a:ext>
              </a:extLst>
            </p:cNvPr>
            <p:cNvSpPr/>
            <p:nvPr/>
          </p:nvSpPr>
          <p:spPr>
            <a:xfrm rot="19961672">
              <a:off x="12690039" y="5735617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c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984BCB6-5211-406B-B8CE-306A39A51297}"/>
                </a:ext>
              </a:extLst>
            </p:cNvPr>
            <p:cNvSpPr/>
            <p:nvPr/>
          </p:nvSpPr>
          <p:spPr>
            <a:xfrm rot="19961672">
              <a:off x="12378118" y="5282871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a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794F8C8-AB95-45F7-B7B5-526BB28DE5A7}"/>
                </a:ext>
              </a:extLst>
            </p:cNvPr>
            <p:cNvSpPr/>
            <p:nvPr/>
          </p:nvSpPr>
          <p:spPr>
            <a:xfrm rot="19961672">
              <a:off x="13035675" y="5232985"/>
              <a:ext cx="6291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0" dirty="0">
                  <a:solidFill>
                    <a:srgbClr val="FF0000"/>
                  </a:solidFill>
                  <a:latin typeface="Comic Sans MS"/>
                </a:rPr>
                <a:t>b</a:t>
              </a:r>
            </a:p>
          </p:txBody>
        </p:sp>
        <p:sp>
          <p:nvSpPr>
            <p:cNvPr id="98" name="半闭框 97">
              <a:extLst>
                <a:ext uri="{FF2B5EF4-FFF2-40B4-BE49-F238E27FC236}">
                  <a16:creationId xmlns:a16="http://schemas.microsoft.com/office/drawing/2014/main" id="{226E5B39-F400-4177-A75B-52B9425B0118}"/>
                </a:ext>
              </a:extLst>
            </p:cNvPr>
            <p:cNvSpPr/>
            <p:nvPr/>
          </p:nvSpPr>
          <p:spPr>
            <a:xfrm rot="14243000">
              <a:off x="13126971" y="5401747"/>
              <a:ext cx="84167" cy="74096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1A14D068-8643-4C44-8FEA-00FE6929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22" y="2470752"/>
            <a:ext cx="2833264" cy="3674976"/>
          </a:xfrm>
          <a:prstGeom prst="rect">
            <a:avLst/>
          </a:pr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293D766A-80D5-4603-8206-29B68603B4D2}"/>
              </a:ext>
            </a:extLst>
          </p:cNvPr>
          <p:cNvSpPr/>
          <p:nvPr/>
        </p:nvSpPr>
        <p:spPr>
          <a:xfrm>
            <a:off x="6707693" y="7217209"/>
            <a:ext cx="9096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(a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1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 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+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+a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3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 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+a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4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+a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5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+a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6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 )/(n-1)=Variation for PC1</a:t>
            </a:r>
            <a:endParaRPr lang="en-US" altLang="en-US" sz="2800" b="0" baseline="300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C7AEB5EE-C125-4FC7-90E3-7FBBA6381A6A}"/>
              </a:ext>
            </a:extLst>
          </p:cNvPr>
          <p:cNvSpPr/>
          <p:nvPr/>
        </p:nvSpPr>
        <p:spPr>
          <a:xfrm>
            <a:off x="9507314" y="2532355"/>
            <a:ext cx="153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c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=a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  <a:r>
              <a:rPr lang="en-US" altLang="en-US" b="0" dirty="0">
                <a:solidFill>
                  <a:srgbClr val="FF0000"/>
                </a:solidFill>
                <a:latin typeface="Comic Sans MS"/>
              </a:rPr>
              <a:t>+b</a:t>
            </a:r>
            <a:r>
              <a:rPr lang="en-US" altLang="en-US" b="0" baseline="30000" dirty="0">
                <a:solidFill>
                  <a:srgbClr val="FF0000"/>
                </a:solidFill>
                <a:latin typeface="Comic Sans MS"/>
              </a:rPr>
              <a:t>2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30FB1B0-6F31-4699-947F-9375EC42FD3B}"/>
              </a:ext>
            </a:extLst>
          </p:cNvPr>
          <p:cNvSpPr/>
          <p:nvPr/>
        </p:nvSpPr>
        <p:spPr>
          <a:xfrm>
            <a:off x="6808385" y="7794982"/>
            <a:ext cx="9096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(b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1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 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+b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+b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3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 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+b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4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+b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5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+b</a:t>
            </a:r>
            <a:r>
              <a:rPr lang="en-US" altLang="zh-CN" sz="2800" b="0" baseline="-25000" dirty="0">
                <a:solidFill>
                  <a:schemeClr val="tx1"/>
                </a:solidFill>
                <a:latin typeface="Comic Sans MS"/>
              </a:rPr>
              <a:t>6</a:t>
            </a:r>
            <a:r>
              <a:rPr lang="en-US" altLang="en-US" sz="2800" b="0" baseline="30000" dirty="0">
                <a:solidFill>
                  <a:schemeClr val="tx1"/>
                </a:solidFill>
                <a:latin typeface="Comic Sans MS"/>
              </a:rPr>
              <a:t>2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 )/(n-1)=Variation for PC2</a:t>
            </a:r>
            <a:endParaRPr lang="en-US" altLang="en-US" sz="2800" b="0" baseline="300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7F8C76A-4561-49E4-89C6-D86048D12937}"/>
              </a:ext>
            </a:extLst>
          </p:cNvPr>
          <p:cNvSpPr/>
          <p:nvPr/>
        </p:nvSpPr>
        <p:spPr>
          <a:xfrm>
            <a:off x="12382790" y="2011842"/>
            <a:ext cx="2400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0" dirty="0">
                <a:solidFill>
                  <a:srgbClr val="FFFF00"/>
                </a:solidFill>
                <a:latin typeface="Comic Sans MS"/>
              </a:rPr>
              <a:t>Scree plot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E89788-A0F5-41B4-A4C3-68DB9F004B12}"/>
              </a:ext>
            </a:extLst>
          </p:cNvPr>
          <p:cNvSpPr/>
          <p:nvPr/>
        </p:nvSpPr>
        <p:spPr>
          <a:xfrm>
            <a:off x="4558592" y="8819429"/>
            <a:ext cx="9215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An eigen-decomposition of the covariance matrix of X.</a:t>
            </a:r>
          </a:p>
          <a:p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or singular value decomposition (SVD) of the data matrix X. </a:t>
            </a:r>
          </a:p>
        </p:txBody>
      </p:sp>
    </p:spTree>
    <p:extLst>
      <p:ext uri="{BB962C8B-B14F-4D97-AF65-F5344CB8AC3E}">
        <p14:creationId xmlns:p14="http://schemas.microsoft.com/office/powerpoint/2010/main" val="3701746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116" grpId="0"/>
      <p:bldP spid="117" grpId="0"/>
      <p:bldP spid="118" grpId="0"/>
      <p:bldP spid="11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4957582" y="630585"/>
            <a:ext cx="742511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PCA: principle component analysis 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9FEFC3E5-C17D-4B48-B446-4E369086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92" y="1676400"/>
            <a:ext cx="12785077" cy="76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69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7721161" y="630585"/>
            <a:ext cx="18979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 in R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F6769D-435F-4C20-9460-DC645B0514BD}"/>
              </a:ext>
            </a:extLst>
          </p:cNvPr>
          <p:cNvSpPr/>
          <p:nvPr/>
        </p:nvSpPr>
        <p:spPr>
          <a:xfrm>
            <a:off x="6750417" y="9075062"/>
            <a:ext cx="10177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Comic Sans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https://github.com/StatQuest/pca_demo/blob/master/pca_demo.R</a:t>
            </a:r>
            <a:endParaRPr lang="en-US" b="0" dirty="0">
              <a:solidFill>
                <a:schemeClr val="tx1"/>
              </a:solidFill>
              <a:latin typeface="Comic Sans M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5934BE-6AF5-4409-B598-438F79C3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00" y="2154449"/>
            <a:ext cx="6051856" cy="20465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710B40-D506-4EAA-94DF-0C313F22EAB0}"/>
              </a:ext>
            </a:extLst>
          </p:cNvPr>
          <p:cNvSpPr/>
          <p:nvPr/>
        </p:nvSpPr>
        <p:spPr>
          <a:xfrm>
            <a:off x="254729" y="4848334"/>
            <a:ext cx="6495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FFFF00"/>
                </a:solidFill>
                <a:latin typeface="Comic Sans MS"/>
              </a:rPr>
              <a:t>pca</a:t>
            </a:r>
            <a:r>
              <a:rPr lang="en-US" b="0" dirty="0">
                <a:solidFill>
                  <a:srgbClr val="FFFF00"/>
                </a:solidFill>
                <a:latin typeface="Comic Sans MS"/>
              </a:rPr>
              <a:t> &lt;- </a:t>
            </a:r>
            <a:r>
              <a:rPr lang="en-US" b="0" dirty="0" err="1">
                <a:solidFill>
                  <a:srgbClr val="FFFF00"/>
                </a:solidFill>
                <a:latin typeface="Comic Sans MS"/>
              </a:rPr>
              <a:t>prcomp</a:t>
            </a:r>
            <a:r>
              <a:rPr lang="en-US" b="0" dirty="0">
                <a:solidFill>
                  <a:srgbClr val="FFFF00"/>
                </a:solidFill>
                <a:latin typeface="Comic Sans MS"/>
              </a:rPr>
              <a:t>(t(</a:t>
            </a:r>
            <a:r>
              <a:rPr lang="en-US" b="0" dirty="0" err="1">
                <a:solidFill>
                  <a:srgbClr val="FFFF00"/>
                </a:solidFill>
                <a:latin typeface="Comic Sans MS"/>
              </a:rPr>
              <a:t>data.matrix</a:t>
            </a:r>
            <a:r>
              <a:rPr lang="en-US" b="0" dirty="0">
                <a:solidFill>
                  <a:srgbClr val="FFFF00"/>
                </a:solidFill>
                <a:latin typeface="Comic Sans MS"/>
              </a:rPr>
              <a:t>), scale=TRUE)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180707-729C-4A53-9AAD-4CC9965E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2" y="5771664"/>
            <a:ext cx="2355497" cy="1960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6D1FEB-B424-4AC1-8730-7F1A49D2E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951" y="5644932"/>
            <a:ext cx="3843655" cy="2462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4B3FCF-146E-4BF9-9DD7-72AEAA65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278" y="5714294"/>
            <a:ext cx="3482292" cy="23934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15E20F-E224-4D71-B3D9-72A731F93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5242" y="6112331"/>
            <a:ext cx="4572000" cy="1143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CE25CB-8995-4860-8DE8-C034A9F826F3}"/>
              </a:ext>
            </a:extLst>
          </p:cNvPr>
          <p:cNvSpPr/>
          <p:nvPr/>
        </p:nvSpPr>
        <p:spPr>
          <a:xfrm>
            <a:off x="807902" y="1382754"/>
            <a:ext cx="13365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0" dirty="0">
                <a:latin typeface="Comic Sans MS" panose="030F0702030302020204" pitchFamily="66" charset="0"/>
              </a:rPr>
              <a:t>PCA implementation   </a:t>
            </a:r>
            <a:r>
              <a:rPr lang="en-US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prcomp</a:t>
            </a:r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 &amp; </a:t>
            </a:r>
            <a:r>
              <a:rPr lang="en-US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sklearn.decomposition.PCA</a:t>
            </a:r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b="0" dirty="0">
                <a:solidFill>
                  <a:srgbClr val="FFC000"/>
                </a:solidFill>
                <a:latin typeface="Comic Sans MS" panose="030F0702030302020204" pitchFamily="66" charset="0"/>
              </a:rPr>
              <a:t>&amp; </a:t>
            </a:r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Seurat</a:t>
            </a:r>
          </a:p>
        </p:txBody>
      </p:sp>
    </p:spTree>
    <p:extLst>
      <p:ext uri="{BB962C8B-B14F-4D97-AF65-F5344CB8AC3E}">
        <p14:creationId xmlns:p14="http://schemas.microsoft.com/office/powerpoint/2010/main" val="145712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5242923" y="630585"/>
            <a:ext cx="68544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 in single cell RNA-seq data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78BB11-9F75-48C5-95B3-D6A9155C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46" y="1992496"/>
            <a:ext cx="6839898" cy="64281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F2D343-B24B-49C2-8B8A-19C3FDA48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07" y="1992497"/>
            <a:ext cx="8145375" cy="64281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7D5D2E-06D3-4BF6-A7A1-93AF12F4CF11}"/>
              </a:ext>
            </a:extLst>
          </p:cNvPr>
          <p:cNvSpPr/>
          <p:nvPr/>
        </p:nvSpPr>
        <p:spPr>
          <a:xfrm>
            <a:off x="11359549" y="8892182"/>
            <a:ext cx="5291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  <a:latin typeface="Comic Sans MS"/>
              </a:rPr>
              <a:t>Seurat - Guided Clustering Tutorial</a:t>
            </a:r>
            <a:endParaRPr lang="en-US" b="0" dirty="0">
              <a:solidFill>
                <a:schemeClr val="tx1"/>
              </a:solidFill>
              <a:latin typeface="Comic Sans M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6657405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mmalian early development"/>
          <p:cNvSpPr txBox="1"/>
          <p:nvPr/>
        </p:nvSpPr>
        <p:spPr>
          <a:xfrm>
            <a:off x="3365803" y="2314891"/>
            <a:ext cx="106086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Basic Machine learning Methods (1)</a:t>
            </a:r>
          </a:p>
          <a:p>
            <a:r>
              <a:rPr lang="en-US" dirty="0"/>
              <a:t>Dimension reduction</a:t>
            </a:r>
          </a:p>
        </p:txBody>
      </p:sp>
      <p:sp>
        <p:nvSpPr>
          <p:cNvPr id="4" name="Xukun Lu…">
            <a:extLst>
              <a:ext uri="{FF2B5EF4-FFF2-40B4-BE49-F238E27FC236}">
                <a16:creationId xmlns:a16="http://schemas.microsoft.com/office/drawing/2014/main" id="{35E34394-046C-4C43-B171-9AB92127D3CB}"/>
              </a:ext>
            </a:extLst>
          </p:cNvPr>
          <p:cNvSpPr txBox="1"/>
          <p:nvPr/>
        </p:nvSpPr>
        <p:spPr>
          <a:xfrm>
            <a:off x="7232240" y="5300922"/>
            <a:ext cx="2875788" cy="167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/>
              <a:t>Fengling Chen</a:t>
            </a:r>
          </a:p>
          <a:p>
            <a:pPr>
              <a:defRPr sz="3400" b="0"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3400" dirty="0"/>
          </a:p>
          <a:p>
            <a:pPr>
              <a:defRPr sz="34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sz="3400" dirty="0"/>
              <a:t>202</a:t>
            </a:r>
            <a:r>
              <a:rPr lang="en-US" sz="3400" dirty="0"/>
              <a:t>1</a:t>
            </a:r>
            <a:r>
              <a:rPr sz="3400" dirty="0"/>
              <a:t>.</a:t>
            </a:r>
            <a:r>
              <a:rPr lang="en-US" sz="3400" dirty="0"/>
              <a:t>06</a:t>
            </a:r>
            <a:r>
              <a:rPr sz="3400" dirty="0"/>
              <a:t>.</a:t>
            </a:r>
            <a:r>
              <a:rPr lang="en-US" sz="3400" dirty="0"/>
              <a:t>09</a:t>
            </a:r>
            <a:endParaRPr sz="34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4966411" y="630585"/>
            <a:ext cx="740747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PCA applied at Swiss Roll 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D8324-DC54-4C9C-A723-2EDCBFFE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90" y="1634857"/>
            <a:ext cx="11819482" cy="77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32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3042808" y="630585"/>
            <a:ext cx="112546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 err="1"/>
              <a:t>tSNE</a:t>
            </a:r>
            <a:r>
              <a:rPr lang="en-US" dirty="0"/>
              <a:t>: t-distributed stochastic neighbor embedding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6FD7A0-D399-4D58-8E6F-48CE11E70090}"/>
              </a:ext>
            </a:extLst>
          </p:cNvPr>
          <p:cNvSpPr/>
          <p:nvPr/>
        </p:nvSpPr>
        <p:spPr>
          <a:xfrm>
            <a:off x="3469732" y="8158243"/>
            <a:ext cx="983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PCA preserves the large pairwise distances in the map.  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0DCBFF6-D4C1-4B4F-B275-D3EA3C76F624}"/>
              </a:ext>
            </a:extLst>
          </p:cNvPr>
          <p:cNvCxnSpPr>
            <a:cxnSpLocks/>
          </p:cNvCxnSpPr>
          <p:nvPr/>
        </p:nvCxnSpPr>
        <p:spPr>
          <a:xfrm flipV="1">
            <a:off x="4424777" y="9062291"/>
            <a:ext cx="616621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D217F42-4D4A-49F6-8EF0-D6530823224B}"/>
              </a:ext>
            </a:extLst>
          </p:cNvPr>
          <p:cNvSpPr/>
          <p:nvPr/>
        </p:nvSpPr>
        <p:spPr>
          <a:xfrm>
            <a:off x="5264391" y="8800681"/>
            <a:ext cx="681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dirty="0" err="1">
                <a:solidFill>
                  <a:schemeClr val="tx1"/>
                </a:solidFill>
                <a:latin typeface="Comic Sans MS"/>
              </a:rPr>
              <a:t>tSNE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preserves</a:t>
            </a:r>
            <a:r>
              <a:rPr lang="en-US" altLang="zh-CN" sz="2800" b="0" dirty="0">
                <a:solidFill>
                  <a:schemeClr val="tx1"/>
                </a:solidFill>
                <a:latin typeface="Comic Sans MS"/>
              </a:rPr>
              <a:t> s</a:t>
            </a:r>
            <a:r>
              <a:rPr lang="en-US" altLang="en-US" sz="2800" b="0" dirty="0">
                <a:solidFill>
                  <a:schemeClr val="tx1"/>
                </a:solidFill>
                <a:latin typeface="Comic Sans MS"/>
              </a:rPr>
              <a:t>mall pairwise distance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27530B-26CD-460D-9791-A175FC53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3" y="2536179"/>
            <a:ext cx="9546105" cy="53759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1EA631-21C4-4183-96B4-F842DC156EEE}"/>
              </a:ext>
            </a:extLst>
          </p:cNvPr>
          <p:cNvSpPr/>
          <p:nvPr/>
        </p:nvSpPr>
        <p:spPr>
          <a:xfrm>
            <a:off x="4592330" y="1641946"/>
            <a:ext cx="867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It is a graph-based NON-LINEAR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11803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ight Arrow 66">
            <a:extLst>
              <a:ext uri="{FF2B5EF4-FFF2-40B4-BE49-F238E27FC236}">
                <a16:creationId xmlns:a16="http://schemas.microsoft.com/office/drawing/2014/main" id="{C3B48C44-1885-4780-9049-47D2658C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635" y="5616223"/>
            <a:ext cx="602074" cy="6434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2844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Google Shape;169;p20">
            <a:extLst>
              <a:ext uri="{FF2B5EF4-FFF2-40B4-BE49-F238E27FC236}">
                <a16:creationId xmlns:a16="http://schemas.microsoft.com/office/drawing/2014/main" id="{FB26D623-DF84-4CE6-A6CA-D1B07D7C5277}"/>
              </a:ext>
            </a:extLst>
          </p:cNvPr>
          <p:cNvSpPr/>
          <p:nvPr/>
        </p:nvSpPr>
        <p:spPr>
          <a:xfrm>
            <a:off x="1238280" y="1633127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Google Shape;170;p20">
            <a:extLst>
              <a:ext uri="{FF2B5EF4-FFF2-40B4-BE49-F238E27FC236}">
                <a16:creationId xmlns:a16="http://schemas.microsoft.com/office/drawing/2014/main" id="{4A406E61-2CDC-49AD-AAA2-ED2E2AC16A08}"/>
              </a:ext>
            </a:extLst>
          </p:cNvPr>
          <p:cNvSpPr/>
          <p:nvPr/>
        </p:nvSpPr>
        <p:spPr>
          <a:xfrm>
            <a:off x="1528028" y="1920994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Google Shape;171;p20">
            <a:extLst>
              <a:ext uri="{FF2B5EF4-FFF2-40B4-BE49-F238E27FC236}">
                <a16:creationId xmlns:a16="http://schemas.microsoft.com/office/drawing/2014/main" id="{71C008B4-F862-464B-B90D-634DBB306E07}"/>
              </a:ext>
            </a:extLst>
          </p:cNvPr>
          <p:cNvSpPr/>
          <p:nvPr/>
        </p:nvSpPr>
        <p:spPr>
          <a:xfrm>
            <a:off x="1817776" y="2210742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342" name="Google Shape;172;p20">
            <a:extLst>
              <a:ext uri="{FF2B5EF4-FFF2-40B4-BE49-F238E27FC236}">
                <a16:creationId xmlns:a16="http://schemas.microsoft.com/office/drawing/2014/main" id="{54D3312A-4B53-4546-A218-FAED83C68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13" y="3986860"/>
            <a:ext cx="361808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High-Dimensional Space</a:t>
            </a:r>
          </a:p>
        </p:txBody>
      </p:sp>
      <p:sp>
        <p:nvSpPr>
          <p:cNvPr id="38" name="Google Shape;173;p20">
            <a:extLst>
              <a:ext uri="{FF2B5EF4-FFF2-40B4-BE49-F238E27FC236}">
                <a16:creationId xmlns:a16="http://schemas.microsoft.com/office/drawing/2014/main" id="{3F246533-4E34-4DFB-86A0-9EB86935D9AD}"/>
              </a:ext>
            </a:extLst>
          </p:cNvPr>
          <p:cNvSpPr/>
          <p:nvPr/>
        </p:nvSpPr>
        <p:spPr>
          <a:xfrm>
            <a:off x="2677613" y="2543763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Google Shape;174;p20">
            <a:extLst>
              <a:ext uri="{FF2B5EF4-FFF2-40B4-BE49-F238E27FC236}">
                <a16:creationId xmlns:a16="http://schemas.microsoft.com/office/drawing/2014/main" id="{1D748250-B14E-4AC7-B070-59864D521E2A}"/>
              </a:ext>
            </a:extLst>
          </p:cNvPr>
          <p:cNvSpPr/>
          <p:nvPr/>
        </p:nvSpPr>
        <p:spPr>
          <a:xfrm>
            <a:off x="2466887" y="2856089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Google Shape;175;p20">
            <a:extLst>
              <a:ext uri="{FF2B5EF4-FFF2-40B4-BE49-F238E27FC236}">
                <a16:creationId xmlns:a16="http://schemas.microsoft.com/office/drawing/2014/main" id="{DFD63DED-4B9D-4FF3-A5F7-905F705A54C7}"/>
              </a:ext>
            </a:extLst>
          </p:cNvPr>
          <p:cNvSpPr/>
          <p:nvPr/>
        </p:nvSpPr>
        <p:spPr>
          <a:xfrm>
            <a:off x="2747228" y="3004727"/>
            <a:ext cx="156164" cy="1561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Google Shape;176;p20">
            <a:extLst>
              <a:ext uri="{FF2B5EF4-FFF2-40B4-BE49-F238E27FC236}">
                <a16:creationId xmlns:a16="http://schemas.microsoft.com/office/drawing/2014/main" id="{3FC38B6E-4EDE-436F-AF77-A6179FDE6E16}"/>
              </a:ext>
            </a:extLst>
          </p:cNvPr>
          <p:cNvSpPr/>
          <p:nvPr/>
        </p:nvSpPr>
        <p:spPr>
          <a:xfrm>
            <a:off x="4538398" y="2628430"/>
            <a:ext cx="15616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Google Shape;177;p20">
            <a:extLst>
              <a:ext uri="{FF2B5EF4-FFF2-40B4-BE49-F238E27FC236}">
                <a16:creationId xmlns:a16="http://schemas.microsoft.com/office/drawing/2014/main" id="{8A60D822-F9E5-429D-BEA6-E689F5EE802F}"/>
              </a:ext>
            </a:extLst>
          </p:cNvPr>
          <p:cNvSpPr/>
          <p:nvPr/>
        </p:nvSpPr>
        <p:spPr>
          <a:xfrm>
            <a:off x="4295687" y="2699927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Google Shape;178;p20">
            <a:extLst>
              <a:ext uri="{FF2B5EF4-FFF2-40B4-BE49-F238E27FC236}">
                <a16:creationId xmlns:a16="http://schemas.microsoft.com/office/drawing/2014/main" id="{8ADE0657-0546-468A-AACD-D5BDF54BCEBD}"/>
              </a:ext>
            </a:extLst>
          </p:cNvPr>
          <p:cNvSpPr/>
          <p:nvPr/>
        </p:nvSpPr>
        <p:spPr>
          <a:xfrm>
            <a:off x="4538398" y="3160889"/>
            <a:ext cx="156164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Google Shape;179;p20">
            <a:extLst>
              <a:ext uri="{FF2B5EF4-FFF2-40B4-BE49-F238E27FC236}">
                <a16:creationId xmlns:a16="http://schemas.microsoft.com/office/drawing/2014/main" id="{7908A0F5-C7C9-4EAC-81B6-F03DC003B293}"/>
              </a:ext>
            </a:extLst>
          </p:cNvPr>
          <p:cNvSpPr/>
          <p:nvPr/>
        </p:nvSpPr>
        <p:spPr>
          <a:xfrm>
            <a:off x="2591065" y="3426179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Google Shape;180;p20">
            <a:extLst>
              <a:ext uri="{FF2B5EF4-FFF2-40B4-BE49-F238E27FC236}">
                <a16:creationId xmlns:a16="http://schemas.microsoft.com/office/drawing/2014/main" id="{A453DFB2-3BCD-4C71-B1EE-899B771C85AE}"/>
              </a:ext>
            </a:extLst>
          </p:cNvPr>
          <p:cNvSpPr/>
          <p:nvPr/>
        </p:nvSpPr>
        <p:spPr>
          <a:xfrm>
            <a:off x="3800857" y="3426179"/>
            <a:ext cx="15804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14F416-A4BD-488A-AAAA-1F7693EEACE3}"/>
              </a:ext>
            </a:extLst>
          </p:cNvPr>
          <p:cNvGrpSpPr>
            <a:grpSpLocks/>
          </p:cNvGrpSpPr>
          <p:nvPr/>
        </p:nvGrpSpPr>
        <p:grpSpPr bwMode="auto">
          <a:xfrm>
            <a:off x="1812132" y="2069630"/>
            <a:ext cx="2028237" cy="2026356"/>
            <a:chOff x="2983320" y="2791450"/>
            <a:chExt cx="1710240" cy="1710240"/>
          </a:xfrm>
        </p:grpSpPr>
        <p:sp>
          <p:nvSpPr>
            <p:cNvPr id="46" name="Google Shape;181;p20">
              <a:extLst>
                <a:ext uri="{FF2B5EF4-FFF2-40B4-BE49-F238E27FC236}">
                  <a16:creationId xmlns:a16="http://schemas.microsoft.com/office/drawing/2014/main" id="{B9968527-6651-4BA7-B9F2-1E0B9AAC85F4}"/>
                </a:ext>
              </a:extLst>
            </p:cNvPr>
            <p:cNvSpPr/>
            <p:nvPr/>
          </p:nvSpPr>
          <p:spPr>
            <a:xfrm>
              <a:off x="3551285" y="3342475"/>
              <a:ext cx="574311" cy="574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Google Shape;182;p20">
              <a:extLst>
                <a:ext uri="{FF2B5EF4-FFF2-40B4-BE49-F238E27FC236}">
                  <a16:creationId xmlns:a16="http://schemas.microsoft.com/office/drawing/2014/main" id="{8FC21B92-22F1-4F58-A33E-68C0A9D18C55}"/>
                </a:ext>
              </a:extLst>
            </p:cNvPr>
            <p:cNvSpPr/>
            <p:nvPr/>
          </p:nvSpPr>
          <p:spPr>
            <a:xfrm>
              <a:off x="3256197" y="3047113"/>
              <a:ext cx="1164486" cy="116556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Google Shape;183;p20">
              <a:extLst>
                <a:ext uri="{FF2B5EF4-FFF2-40B4-BE49-F238E27FC236}">
                  <a16:creationId xmlns:a16="http://schemas.microsoft.com/office/drawing/2014/main" id="{B9FABFAD-EF9A-46C7-923F-51D6A1F919F0}"/>
                </a:ext>
              </a:extLst>
            </p:cNvPr>
            <p:cNvSpPr/>
            <p:nvPr/>
          </p:nvSpPr>
          <p:spPr>
            <a:xfrm>
              <a:off x="2983320" y="2791450"/>
              <a:ext cx="1710240" cy="171024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9" name="Google Shape;184;p20">
            <a:extLst>
              <a:ext uri="{FF2B5EF4-FFF2-40B4-BE49-F238E27FC236}">
                <a16:creationId xmlns:a16="http://schemas.microsoft.com/office/drawing/2014/main" id="{23AD0B40-76E4-445D-A3A8-377B6BFF50CB}"/>
              </a:ext>
            </a:extLst>
          </p:cNvPr>
          <p:cNvSpPr/>
          <p:nvPr/>
        </p:nvSpPr>
        <p:spPr>
          <a:xfrm>
            <a:off x="6677643" y="2263423"/>
            <a:ext cx="3527777" cy="170650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" name="Google Shape;185;p20">
            <a:extLst>
              <a:ext uri="{FF2B5EF4-FFF2-40B4-BE49-F238E27FC236}">
                <a16:creationId xmlns:a16="http://schemas.microsoft.com/office/drawing/2014/main" id="{139DFD74-E1C7-4A43-A6B2-C2E138CA1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487" y="4047068"/>
            <a:ext cx="36180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Low-Dimensional Space</a:t>
            </a:r>
          </a:p>
        </p:txBody>
      </p:sp>
      <p:sp>
        <p:nvSpPr>
          <p:cNvPr id="51" name="Google Shape;186;p20">
            <a:extLst>
              <a:ext uri="{FF2B5EF4-FFF2-40B4-BE49-F238E27FC236}">
                <a16:creationId xmlns:a16="http://schemas.microsoft.com/office/drawing/2014/main" id="{599380DC-20E0-4787-A674-721E2F894115}"/>
              </a:ext>
            </a:extLst>
          </p:cNvPr>
          <p:cNvSpPr/>
          <p:nvPr/>
        </p:nvSpPr>
        <p:spPr>
          <a:xfrm>
            <a:off x="6991850" y="2666060"/>
            <a:ext cx="15804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" name="Google Shape;187;p20">
            <a:extLst>
              <a:ext uri="{FF2B5EF4-FFF2-40B4-BE49-F238E27FC236}">
                <a16:creationId xmlns:a16="http://schemas.microsoft.com/office/drawing/2014/main" id="{9CA3F209-D31E-4CC5-B82A-B6DE7D9E49D0}"/>
              </a:ext>
            </a:extLst>
          </p:cNvPr>
          <p:cNvSpPr/>
          <p:nvPr/>
        </p:nvSpPr>
        <p:spPr>
          <a:xfrm>
            <a:off x="6837568" y="3183467"/>
            <a:ext cx="15804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Google Shape;188;p20">
            <a:extLst>
              <a:ext uri="{FF2B5EF4-FFF2-40B4-BE49-F238E27FC236}">
                <a16:creationId xmlns:a16="http://schemas.microsoft.com/office/drawing/2014/main" id="{8BB998B8-C489-49E3-AB8A-0DB80EFC7E01}"/>
              </a:ext>
            </a:extLst>
          </p:cNvPr>
          <p:cNvSpPr/>
          <p:nvPr/>
        </p:nvSpPr>
        <p:spPr>
          <a:xfrm>
            <a:off x="7802769" y="2995319"/>
            <a:ext cx="156162" cy="156164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Google Shape;189;p20">
            <a:extLst>
              <a:ext uri="{FF2B5EF4-FFF2-40B4-BE49-F238E27FC236}">
                <a16:creationId xmlns:a16="http://schemas.microsoft.com/office/drawing/2014/main" id="{181E8F4E-B6E3-4D65-8785-F50E9CC878E7}"/>
              </a:ext>
            </a:extLst>
          </p:cNvPr>
          <p:cNvSpPr/>
          <p:nvPr/>
        </p:nvSpPr>
        <p:spPr>
          <a:xfrm>
            <a:off x="9697420" y="2647245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Google Shape;190;p20">
            <a:extLst>
              <a:ext uri="{FF2B5EF4-FFF2-40B4-BE49-F238E27FC236}">
                <a16:creationId xmlns:a16="http://schemas.microsoft.com/office/drawing/2014/main" id="{BD586469-39C6-4E17-963D-C07A2DE5C92A}"/>
              </a:ext>
            </a:extLst>
          </p:cNvPr>
          <p:cNvSpPr/>
          <p:nvPr/>
        </p:nvSpPr>
        <p:spPr>
          <a:xfrm>
            <a:off x="9211998" y="3373497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Google Shape;191;p20">
            <a:extLst>
              <a:ext uri="{FF2B5EF4-FFF2-40B4-BE49-F238E27FC236}">
                <a16:creationId xmlns:a16="http://schemas.microsoft.com/office/drawing/2014/main" id="{8F0236FA-164C-4BA1-BD2C-A073718DFF97}"/>
              </a:ext>
            </a:extLst>
          </p:cNvPr>
          <p:cNvSpPr/>
          <p:nvPr/>
        </p:nvSpPr>
        <p:spPr>
          <a:xfrm>
            <a:off x="9689894" y="3540948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Google Shape;192;p20">
            <a:extLst>
              <a:ext uri="{FF2B5EF4-FFF2-40B4-BE49-F238E27FC236}">
                <a16:creationId xmlns:a16="http://schemas.microsoft.com/office/drawing/2014/main" id="{20B57655-400F-4CBA-8A4E-73CFE8CFB716}"/>
              </a:ext>
            </a:extLst>
          </p:cNvPr>
          <p:cNvSpPr/>
          <p:nvPr/>
        </p:nvSpPr>
        <p:spPr>
          <a:xfrm>
            <a:off x="7270309" y="3486386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Google Shape;193;p20">
            <a:extLst>
              <a:ext uri="{FF2B5EF4-FFF2-40B4-BE49-F238E27FC236}">
                <a16:creationId xmlns:a16="http://schemas.microsoft.com/office/drawing/2014/main" id="{278A6BE1-B6A1-4507-860A-2B3BA402CC57}"/>
              </a:ext>
            </a:extLst>
          </p:cNvPr>
          <p:cNvSpPr/>
          <p:nvPr/>
        </p:nvSpPr>
        <p:spPr>
          <a:xfrm>
            <a:off x="7955168" y="3104445"/>
            <a:ext cx="15616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9" name="Google Shape;194;p20">
            <a:extLst>
              <a:ext uri="{FF2B5EF4-FFF2-40B4-BE49-F238E27FC236}">
                <a16:creationId xmlns:a16="http://schemas.microsoft.com/office/drawing/2014/main" id="{E670247A-4645-4764-BFA3-90F4DD329FCB}"/>
              </a:ext>
            </a:extLst>
          </p:cNvPr>
          <p:cNvGrpSpPr>
            <a:grpSpLocks/>
          </p:cNvGrpSpPr>
          <p:nvPr/>
        </p:nvGrpSpPr>
        <p:grpSpPr bwMode="auto">
          <a:xfrm>
            <a:off x="6867672" y="2103496"/>
            <a:ext cx="2026356" cy="2026356"/>
            <a:chOff x="3225625" y="3056506"/>
            <a:chExt cx="1068900" cy="1068900"/>
          </a:xfrm>
        </p:grpSpPr>
        <p:sp>
          <p:nvSpPr>
            <p:cNvPr id="60" name="Google Shape;195;p20">
              <a:extLst>
                <a:ext uri="{FF2B5EF4-FFF2-40B4-BE49-F238E27FC236}">
                  <a16:creationId xmlns:a16="http://schemas.microsoft.com/office/drawing/2014/main" id="{13184DFF-21E0-495C-83EB-8D88F22190F5}"/>
                </a:ext>
              </a:extLst>
            </p:cNvPr>
            <p:cNvSpPr/>
            <p:nvPr/>
          </p:nvSpPr>
          <p:spPr>
            <a:xfrm>
              <a:off x="3579940" y="3400896"/>
              <a:ext cx="360269" cy="359277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Google Shape;196;p20">
              <a:extLst>
                <a:ext uri="{FF2B5EF4-FFF2-40B4-BE49-F238E27FC236}">
                  <a16:creationId xmlns:a16="http://schemas.microsoft.com/office/drawing/2014/main" id="{CB57CCD4-7936-4EF5-BB6F-5F0817B46035}"/>
                </a:ext>
              </a:extLst>
            </p:cNvPr>
            <p:cNvSpPr/>
            <p:nvPr/>
          </p:nvSpPr>
          <p:spPr>
            <a:xfrm>
              <a:off x="3396331" y="3216295"/>
              <a:ext cx="727487" cy="728479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Google Shape;197;p20">
              <a:extLst>
                <a:ext uri="{FF2B5EF4-FFF2-40B4-BE49-F238E27FC236}">
                  <a16:creationId xmlns:a16="http://schemas.microsoft.com/office/drawing/2014/main" id="{4F0BD5C8-29E8-4F54-A78E-2696A3C22CD5}"/>
                </a:ext>
              </a:extLst>
            </p:cNvPr>
            <p:cNvSpPr/>
            <p:nvPr/>
          </p:nvSpPr>
          <p:spPr>
            <a:xfrm>
              <a:off x="3225625" y="3056506"/>
              <a:ext cx="1068900" cy="1068900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2B18290-5260-4A14-A660-69B97428C93F}"/>
              </a:ext>
            </a:extLst>
          </p:cNvPr>
          <p:cNvSpPr/>
          <p:nvPr/>
        </p:nvSpPr>
        <p:spPr bwMode="auto">
          <a:xfrm>
            <a:off x="1132916" y="5172193"/>
            <a:ext cx="4432770" cy="1458148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44" b="0" kern="12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Computation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4FBA9D-DA7E-437E-B85C-9F230D07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24" y="5209823"/>
            <a:ext cx="4430888" cy="145814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44" b="0" kern="1200">
                <a:solidFill>
                  <a:prstClr val="white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rPr>
              <a:t>Embedding Optimization</a:t>
            </a:r>
          </a:p>
        </p:txBody>
      </p:sp>
      <p:pic>
        <p:nvPicPr>
          <p:cNvPr id="14365" name="Picture 71">
            <a:extLst>
              <a:ext uri="{FF2B5EF4-FFF2-40B4-BE49-F238E27FC236}">
                <a16:creationId xmlns:a16="http://schemas.microsoft.com/office/drawing/2014/main" id="{5778BB1B-CB8E-4AE4-B09A-EA1F33F26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50047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CA211A4-5107-4661-9808-E2288E9C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4" y="187207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F7E8B01-3EBF-4A77-8593-B665D029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5" y="209973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785C3F2-08D8-46B7-82D3-9AB465D30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5939" y="187207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B64420B-1E00-4842-B191-897991141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116087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452B578-944D-410E-93C7-FF270C23D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84" y="132080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36AC12C-B207-4465-9771-BEAE2297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3954" y="124554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H-Dim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11360F1-1221-48A3-9793-0ECFDEC85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109" y="289183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4E13BDC-20CC-4853-BBA2-3BAEB4D00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236" y="367453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3D09846-0B43-481A-A14E-806211D8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77" y="376860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CF66BA6-3CA4-409F-8D97-D3B23B2D3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628" y="369334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L-Dim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D0D8664-AB6A-4238-858B-0FC3C6BE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620" y="444217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E82DBAA-94FB-4CC7-8532-44ABBCB3B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3954" y="421451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FF1D3DB-7C74-4E31-9D7B-1B642524E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20" y="435939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B26AB2D-6A4B-4462-A1CE-125258E1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4" y="5943601"/>
            <a:ext cx="3966163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4EDFBD9-7538-4BE8-99DB-E12B96FC7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9464" y="5599290"/>
            <a:ext cx="4577645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Entropy-based cost function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27B4D38-E218-4183-9F97-FA2A87623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5" y="7068727"/>
            <a:ext cx="4190060" cy="11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BF75440-E26E-4019-97CA-9A772C2CBE92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he left-right axis">
            <a:extLst>
              <a:ext uri="{FF2B5EF4-FFF2-40B4-BE49-F238E27FC236}">
                <a16:creationId xmlns:a16="http://schemas.microsoft.com/office/drawing/2014/main" id="{2D315238-D677-47D7-B79E-A049ED990101}"/>
              </a:ext>
            </a:extLst>
          </p:cNvPr>
          <p:cNvSpPr txBox="1"/>
          <p:nvPr/>
        </p:nvSpPr>
        <p:spPr>
          <a:xfrm>
            <a:off x="3599603" y="273836"/>
            <a:ext cx="393216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How t-SNE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4" grpId="0" animBg="1"/>
      <p:bldP spid="66" grpId="0" animBg="1"/>
      <p:bldP spid="75" grpId="0"/>
      <p:bldP spid="78" grpId="0"/>
      <p:bldP spid="83" grpId="0"/>
      <p:bldP spid="85" grpId="0"/>
      <p:bldP spid="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ight Arrow 66">
            <a:extLst>
              <a:ext uri="{FF2B5EF4-FFF2-40B4-BE49-F238E27FC236}">
                <a16:creationId xmlns:a16="http://schemas.microsoft.com/office/drawing/2014/main" id="{8794554D-8DB0-47B7-A297-5876F6CAC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635" y="5616223"/>
            <a:ext cx="602074" cy="6434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2844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Google Shape;169;p20">
            <a:extLst>
              <a:ext uri="{FF2B5EF4-FFF2-40B4-BE49-F238E27FC236}">
                <a16:creationId xmlns:a16="http://schemas.microsoft.com/office/drawing/2014/main" id="{4C3A693B-F43E-4A70-B31C-E71477F578A9}"/>
              </a:ext>
            </a:extLst>
          </p:cNvPr>
          <p:cNvSpPr/>
          <p:nvPr/>
        </p:nvSpPr>
        <p:spPr>
          <a:xfrm>
            <a:off x="1238280" y="1633127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Google Shape;170;p20">
            <a:extLst>
              <a:ext uri="{FF2B5EF4-FFF2-40B4-BE49-F238E27FC236}">
                <a16:creationId xmlns:a16="http://schemas.microsoft.com/office/drawing/2014/main" id="{2E4243DC-49DF-4F2F-B366-92FC68A5D9E3}"/>
              </a:ext>
            </a:extLst>
          </p:cNvPr>
          <p:cNvSpPr/>
          <p:nvPr/>
        </p:nvSpPr>
        <p:spPr>
          <a:xfrm>
            <a:off x="1528028" y="1920994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Google Shape;171;p20">
            <a:extLst>
              <a:ext uri="{FF2B5EF4-FFF2-40B4-BE49-F238E27FC236}">
                <a16:creationId xmlns:a16="http://schemas.microsoft.com/office/drawing/2014/main" id="{A52A4DDF-B5FD-42E2-88C1-7FB7CC38F1E9}"/>
              </a:ext>
            </a:extLst>
          </p:cNvPr>
          <p:cNvSpPr/>
          <p:nvPr/>
        </p:nvSpPr>
        <p:spPr>
          <a:xfrm>
            <a:off x="1817776" y="2210742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66" name="Google Shape;172;p20">
            <a:extLst>
              <a:ext uri="{FF2B5EF4-FFF2-40B4-BE49-F238E27FC236}">
                <a16:creationId xmlns:a16="http://schemas.microsoft.com/office/drawing/2014/main" id="{B3BC55E9-9859-44C5-BD31-8B7CDF1B7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13" y="3986860"/>
            <a:ext cx="361808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High-Dimensional Space</a:t>
            </a:r>
          </a:p>
        </p:txBody>
      </p:sp>
      <p:sp>
        <p:nvSpPr>
          <p:cNvPr id="38" name="Google Shape;173;p20">
            <a:extLst>
              <a:ext uri="{FF2B5EF4-FFF2-40B4-BE49-F238E27FC236}">
                <a16:creationId xmlns:a16="http://schemas.microsoft.com/office/drawing/2014/main" id="{41B33477-FA5D-4B5F-A49D-673F12E69DF7}"/>
              </a:ext>
            </a:extLst>
          </p:cNvPr>
          <p:cNvSpPr/>
          <p:nvPr/>
        </p:nvSpPr>
        <p:spPr>
          <a:xfrm>
            <a:off x="2677613" y="2543763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Google Shape;174;p20">
            <a:extLst>
              <a:ext uri="{FF2B5EF4-FFF2-40B4-BE49-F238E27FC236}">
                <a16:creationId xmlns:a16="http://schemas.microsoft.com/office/drawing/2014/main" id="{8DA4627E-48F9-44D8-8A0E-5A33C1AB2DA8}"/>
              </a:ext>
            </a:extLst>
          </p:cNvPr>
          <p:cNvSpPr/>
          <p:nvPr/>
        </p:nvSpPr>
        <p:spPr>
          <a:xfrm>
            <a:off x="2466887" y="2856089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Google Shape;175;p20">
            <a:extLst>
              <a:ext uri="{FF2B5EF4-FFF2-40B4-BE49-F238E27FC236}">
                <a16:creationId xmlns:a16="http://schemas.microsoft.com/office/drawing/2014/main" id="{FAD26DC0-DE8A-4202-8273-7407611D286C}"/>
              </a:ext>
            </a:extLst>
          </p:cNvPr>
          <p:cNvSpPr/>
          <p:nvPr/>
        </p:nvSpPr>
        <p:spPr>
          <a:xfrm>
            <a:off x="2747228" y="3004727"/>
            <a:ext cx="156164" cy="1561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Google Shape;176;p20">
            <a:extLst>
              <a:ext uri="{FF2B5EF4-FFF2-40B4-BE49-F238E27FC236}">
                <a16:creationId xmlns:a16="http://schemas.microsoft.com/office/drawing/2014/main" id="{C4D05D4F-F1D8-4740-BC97-ADB7B34ACD46}"/>
              </a:ext>
            </a:extLst>
          </p:cNvPr>
          <p:cNvSpPr/>
          <p:nvPr/>
        </p:nvSpPr>
        <p:spPr>
          <a:xfrm>
            <a:off x="4538398" y="2628430"/>
            <a:ext cx="15616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Google Shape;177;p20">
            <a:extLst>
              <a:ext uri="{FF2B5EF4-FFF2-40B4-BE49-F238E27FC236}">
                <a16:creationId xmlns:a16="http://schemas.microsoft.com/office/drawing/2014/main" id="{1704212B-9261-4D26-B44A-5EE785EA501B}"/>
              </a:ext>
            </a:extLst>
          </p:cNvPr>
          <p:cNvSpPr/>
          <p:nvPr/>
        </p:nvSpPr>
        <p:spPr>
          <a:xfrm>
            <a:off x="4295687" y="2699927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Google Shape;178;p20">
            <a:extLst>
              <a:ext uri="{FF2B5EF4-FFF2-40B4-BE49-F238E27FC236}">
                <a16:creationId xmlns:a16="http://schemas.microsoft.com/office/drawing/2014/main" id="{8F88D86E-D70E-4195-924A-6F8DE6C3C59F}"/>
              </a:ext>
            </a:extLst>
          </p:cNvPr>
          <p:cNvSpPr/>
          <p:nvPr/>
        </p:nvSpPr>
        <p:spPr>
          <a:xfrm>
            <a:off x="4538398" y="3160889"/>
            <a:ext cx="156164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Google Shape;179;p20">
            <a:extLst>
              <a:ext uri="{FF2B5EF4-FFF2-40B4-BE49-F238E27FC236}">
                <a16:creationId xmlns:a16="http://schemas.microsoft.com/office/drawing/2014/main" id="{C2595C82-8B5A-46A2-8D97-88C27359A498}"/>
              </a:ext>
            </a:extLst>
          </p:cNvPr>
          <p:cNvSpPr/>
          <p:nvPr/>
        </p:nvSpPr>
        <p:spPr>
          <a:xfrm>
            <a:off x="2591065" y="3426179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Google Shape;180;p20">
            <a:extLst>
              <a:ext uri="{FF2B5EF4-FFF2-40B4-BE49-F238E27FC236}">
                <a16:creationId xmlns:a16="http://schemas.microsoft.com/office/drawing/2014/main" id="{0E1753EB-724F-4B36-9DF2-56F18DB942E0}"/>
              </a:ext>
            </a:extLst>
          </p:cNvPr>
          <p:cNvSpPr/>
          <p:nvPr/>
        </p:nvSpPr>
        <p:spPr>
          <a:xfrm>
            <a:off x="3800857" y="3426179"/>
            <a:ext cx="15804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5375" name="Group 62">
            <a:extLst>
              <a:ext uri="{FF2B5EF4-FFF2-40B4-BE49-F238E27FC236}">
                <a16:creationId xmlns:a16="http://schemas.microsoft.com/office/drawing/2014/main" id="{09B39D61-321B-47F7-B8AA-CF5B9A382E5D}"/>
              </a:ext>
            </a:extLst>
          </p:cNvPr>
          <p:cNvGrpSpPr>
            <a:grpSpLocks/>
          </p:cNvGrpSpPr>
          <p:nvPr/>
        </p:nvGrpSpPr>
        <p:grpSpPr bwMode="auto">
          <a:xfrm>
            <a:off x="1812132" y="2069630"/>
            <a:ext cx="2028237" cy="2026356"/>
            <a:chOff x="2983320" y="2791450"/>
            <a:chExt cx="1710240" cy="1710240"/>
          </a:xfrm>
        </p:grpSpPr>
        <p:sp>
          <p:nvSpPr>
            <p:cNvPr id="46" name="Google Shape;181;p20">
              <a:extLst>
                <a:ext uri="{FF2B5EF4-FFF2-40B4-BE49-F238E27FC236}">
                  <a16:creationId xmlns:a16="http://schemas.microsoft.com/office/drawing/2014/main" id="{5A47EE03-DD7E-4F01-909F-183044C9343B}"/>
                </a:ext>
              </a:extLst>
            </p:cNvPr>
            <p:cNvSpPr/>
            <p:nvPr/>
          </p:nvSpPr>
          <p:spPr>
            <a:xfrm>
              <a:off x="3551285" y="3342475"/>
              <a:ext cx="574311" cy="574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Google Shape;182;p20">
              <a:extLst>
                <a:ext uri="{FF2B5EF4-FFF2-40B4-BE49-F238E27FC236}">
                  <a16:creationId xmlns:a16="http://schemas.microsoft.com/office/drawing/2014/main" id="{0078DF03-A78C-41AD-B993-E08CCE50915C}"/>
                </a:ext>
              </a:extLst>
            </p:cNvPr>
            <p:cNvSpPr/>
            <p:nvPr/>
          </p:nvSpPr>
          <p:spPr>
            <a:xfrm>
              <a:off x="3256197" y="3047113"/>
              <a:ext cx="1164486" cy="116556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Google Shape;183;p20">
              <a:extLst>
                <a:ext uri="{FF2B5EF4-FFF2-40B4-BE49-F238E27FC236}">
                  <a16:creationId xmlns:a16="http://schemas.microsoft.com/office/drawing/2014/main" id="{C713D36A-24C7-43BE-9B85-870EE0468C29}"/>
                </a:ext>
              </a:extLst>
            </p:cNvPr>
            <p:cNvSpPr/>
            <p:nvPr/>
          </p:nvSpPr>
          <p:spPr>
            <a:xfrm>
              <a:off x="2983320" y="2791450"/>
              <a:ext cx="1710240" cy="171024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9" name="Google Shape;184;p20">
            <a:extLst>
              <a:ext uri="{FF2B5EF4-FFF2-40B4-BE49-F238E27FC236}">
                <a16:creationId xmlns:a16="http://schemas.microsoft.com/office/drawing/2014/main" id="{F8EEECD8-0351-4E10-817E-5B371CB3CFD8}"/>
              </a:ext>
            </a:extLst>
          </p:cNvPr>
          <p:cNvSpPr/>
          <p:nvPr/>
        </p:nvSpPr>
        <p:spPr>
          <a:xfrm>
            <a:off x="6677643" y="2263423"/>
            <a:ext cx="3527777" cy="170650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77" name="Google Shape;185;p20">
            <a:extLst>
              <a:ext uri="{FF2B5EF4-FFF2-40B4-BE49-F238E27FC236}">
                <a16:creationId xmlns:a16="http://schemas.microsoft.com/office/drawing/2014/main" id="{720DB399-D7A9-4B92-87E4-EE725B0C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487" y="4047068"/>
            <a:ext cx="36180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Low-Dimensional Space</a:t>
            </a:r>
          </a:p>
        </p:txBody>
      </p:sp>
      <p:sp>
        <p:nvSpPr>
          <p:cNvPr id="51" name="Google Shape;186;p20">
            <a:extLst>
              <a:ext uri="{FF2B5EF4-FFF2-40B4-BE49-F238E27FC236}">
                <a16:creationId xmlns:a16="http://schemas.microsoft.com/office/drawing/2014/main" id="{4FEB7468-1AF8-471A-B2FA-83BE06E0E135}"/>
              </a:ext>
            </a:extLst>
          </p:cNvPr>
          <p:cNvSpPr/>
          <p:nvPr/>
        </p:nvSpPr>
        <p:spPr>
          <a:xfrm>
            <a:off x="7349331" y="2464741"/>
            <a:ext cx="15616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" name="Google Shape;187;p20">
            <a:extLst>
              <a:ext uri="{FF2B5EF4-FFF2-40B4-BE49-F238E27FC236}">
                <a16:creationId xmlns:a16="http://schemas.microsoft.com/office/drawing/2014/main" id="{FA3F1296-7D9E-44A6-922E-AAD9580ABBF1}"/>
              </a:ext>
            </a:extLst>
          </p:cNvPr>
          <p:cNvSpPr/>
          <p:nvPr/>
        </p:nvSpPr>
        <p:spPr>
          <a:xfrm>
            <a:off x="7275954" y="2968978"/>
            <a:ext cx="156162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Google Shape;188;p20">
            <a:extLst>
              <a:ext uri="{FF2B5EF4-FFF2-40B4-BE49-F238E27FC236}">
                <a16:creationId xmlns:a16="http://schemas.microsoft.com/office/drawing/2014/main" id="{B8C0B765-E5A5-42DB-A4CB-1B0CB7529440}"/>
              </a:ext>
            </a:extLst>
          </p:cNvPr>
          <p:cNvSpPr/>
          <p:nvPr/>
        </p:nvSpPr>
        <p:spPr>
          <a:xfrm>
            <a:off x="7802769" y="2995319"/>
            <a:ext cx="156162" cy="156164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Google Shape;189;p20">
            <a:extLst>
              <a:ext uri="{FF2B5EF4-FFF2-40B4-BE49-F238E27FC236}">
                <a16:creationId xmlns:a16="http://schemas.microsoft.com/office/drawing/2014/main" id="{A1943BAA-FB5A-4956-9EBF-9BF6B3AC4782}"/>
              </a:ext>
            </a:extLst>
          </p:cNvPr>
          <p:cNvSpPr/>
          <p:nvPr/>
        </p:nvSpPr>
        <p:spPr>
          <a:xfrm>
            <a:off x="9697420" y="2647245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Google Shape;190;p20">
            <a:extLst>
              <a:ext uri="{FF2B5EF4-FFF2-40B4-BE49-F238E27FC236}">
                <a16:creationId xmlns:a16="http://schemas.microsoft.com/office/drawing/2014/main" id="{D9E82051-414C-419B-98F7-38F2B35DEA25}"/>
              </a:ext>
            </a:extLst>
          </p:cNvPr>
          <p:cNvSpPr/>
          <p:nvPr/>
        </p:nvSpPr>
        <p:spPr>
          <a:xfrm>
            <a:off x="9245865" y="2916297"/>
            <a:ext cx="15616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Google Shape;191;p20">
            <a:extLst>
              <a:ext uri="{FF2B5EF4-FFF2-40B4-BE49-F238E27FC236}">
                <a16:creationId xmlns:a16="http://schemas.microsoft.com/office/drawing/2014/main" id="{F9504E08-CC63-446D-9F41-60F828BE99A1}"/>
              </a:ext>
            </a:extLst>
          </p:cNvPr>
          <p:cNvSpPr/>
          <p:nvPr/>
        </p:nvSpPr>
        <p:spPr>
          <a:xfrm>
            <a:off x="9648502" y="3270015"/>
            <a:ext cx="15616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Google Shape;192;p20">
            <a:extLst>
              <a:ext uri="{FF2B5EF4-FFF2-40B4-BE49-F238E27FC236}">
                <a16:creationId xmlns:a16="http://schemas.microsoft.com/office/drawing/2014/main" id="{E660F1D0-1584-41A0-BFC5-F47D55E6EEC2}"/>
              </a:ext>
            </a:extLst>
          </p:cNvPr>
          <p:cNvSpPr/>
          <p:nvPr/>
        </p:nvSpPr>
        <p:spPr>
          <a:xfrm>
            <a:off x="7531836" y="3619971"/>
            <a:ext cx="15804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Google Shape;193;p20">
            <a:extLst>
              <a:ext uri="{FF2B5EF4-FFF2-40B4-BE49-F238E27FC236}">
                <a16:creationId xmlns:a16="http://schemas.microsoft.com/office/drawing/2014/main" id="{B4EB7AE5-5532-4F82-B20B-EDFDE9BCA52F}"/>
              </a:ext>
            </a:extLst>
          </p:cNvPr>
          <p:cNvSpPr/>
          <p:nvPr/>
        </p:nvSpPr>
        <p:spPr>
          <a:xfrm>
            <a:off x="8073702" y="3202282"/>
            <a:ext cx="156162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5386" name="Google Shape;194;p20">
            <a:extLst>
              <a:ext uri="{FF2B5EF4-FFF2-40B4-BE49-F238E27FC236}">
                <a16:creationId xmlns:a16="http://schemas.microsoft.com/office/drawing/2014/main" id="{DB50BE88-CB91-4098-B2D8-8BADC5105FF2}"/>
              </a:ext>
            </a:extLst>
          </p:cNvPr>
          <p:cNvGrpSpPr>
            <a:grpSpLocks/>
          </p:cNvGrpSpPr>
          <p:nvPr/>
        </p:nvGrpSpPr>
        <p:grpSpPr bwMode="auto">
          <a:xfrm>
            <a:off x="6867672" y="2103496"/>
            <a:ext cx="2026356" cy="2026356"/>
            <a:chOff x="3225625" y="3056506"/>
            <a:chExt cx="1068900" cy="1068900"/>
          </a:xfrm>
        </p:grpSpPr>
        <p:sp>
          <p:nvSpPr>
            <p:cNvPr id="60" name="Google Shape;195;p20">
              <a:extLst>
                <a:ext uri="{FF2B5EF4-FFF2-40B4-BE49-F238E27FC236}">
                  <a16:creationId xmlns:a16="http://schemas.microsoft.com/office/drawing/2014/main" id="{FE6476B6-864E-4B05-A8BC-8C6139B64223}"/>
                </a:ext>
              </a:extLst>
            </p:cNvPr>
            <p:cNvSpPr/>
            <p:nvPr/>
          </p:nvSpPr>
          <p:spPr>
            <a:xfrm>
              <a:off x="3579940" y="3400896"/>
              <a:ext cx="360269" cy="359277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Google Shape;196;p20">
              <a:extLst>
                <a:ext uri="{FF2B5EF4-FFF2-40B4-BE49-F238E27FC236}">
                  <a16:creationId xmlns:a16="http://schemas.microsoft.com/office/drawing/2014/main" id="{39FF5483-A431-4F53-9BAD-2DBD19D35BEF}"/>
                </a:ext>
              </a:extLst>
            </p:cNvPr>
            <p:cNvSpPr/>
            <p:nvPr/>
          </p:nvSpPr>
          <p:spPr>
            <a:xfrm>
              <a:off x="3396331" y="3216295"/>
              <a:ext cx="727487" cy="728479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Google Shape;197;p20">
              <a:extLst>
                <a:ext uri="{FF2B5EF4-FFF2-40B4-BE49-F238E27FC236}">
                  <a16:creationId xmlns:a16="http://schemas.microsoft.com/office/drawing/2014/main" id="{7E1E3F96-4567-4ACF-8485-31EA59D7403F}"/>
                </a:ext>
              </a:extLst>
            </p:cNvPr>
            <p:cNvSpPr/>
            <p:nvPr/>
          </p:nvSpPr>
          <p:spPr>
            <a:xfrm>
              <a:off x="3225625" y="3056506"/>
              <a:ext cx="1068900" cy="1068900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93C7AEA-0978-422C-9DA1-B0D942B04819}"/>
              </a:ext>
            </a:extLst>
          </p:cNvPr>
          <p:cNvSpPr/>
          <p:nvPr/>
        </p:nvSpPr>
        <p:spPr bwMode="auto">
          <a:xfrm>
            <a:off x="1132916" y="5172193"/>
            <a:ext cx="4432770" cy="1458148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44" b="0" kern="12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Computation</a:t>
            </a:r>
          </a:p>
        </p:txBody>
      </p:sp>
      <p:sp>
        <p:nvSpPr>
          <p:cNvPr id="15388" name="Rectangle 65">
            <a:extLst>
              <a:ext uri="{FF2B5EF4-FFF2-40B4-BE49-F238E27FC236}">
                <a16:creationId xmlns:a16="http://schemas.microsoft.com/office/drawing/2014/main" id="{35608BF2-473E-44AC-B682-429B2229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24" y="5209823"/>
            <a:ext cx="4430888" cy="145814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44" b="0" kern="1200">
                <a:solidFill>
                  <a:prstClr val="white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rPr>
              <a:t>Embedding Optimization</a:t>
            </a:r>
          </a:p>
        </p:txBody>
      </p:sp>
      <p:pic>
        <p:nvPicPr>
          <p:cNvPr id="15389" name="Picture 71">
            <a:extLst>
              <a:ext uri="{FF2B5EF4-FFF2-40B4-BE49-F238E27FC236}">
                <a16:creationId xmlns:a16="http://schemas.microsoft.com/office/drawing/2014/main" id="{19B5AB6F-FC93-4B42-A934-BF6504F5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50047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Picture 72">
            <a:extLst>
              <a:ext uri="{FF2B5EF4-FFF2-40B4-BE49-F238E27FC236}">
                <a16:creationId xmlns:a16="http://schemas.microsoft.com/office/drawing/2014/main" id="{C38DB9C0-EEDD-426C-AC20-F1E7BD29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4" y="187207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1" name="Picture 73">
            <a:extLst>
              <a:ext uri="{FF2B5EF4-FFF2-40B4-BE49-F238E27FC236}">
                <a16:creationId xmlns:a16="http://schemas.microsoft.com/office/drawing/2014/main" id="{458D49DA-4C10-45CB-B0DB-F2027932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5" y="209973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2" name="TextBox 74">
            <a:extLst>
              <a:ext uri="{FF2B5EF4-FFF2-40B4-BE49-F238E27FC236}">
                <a16:creationId xmlns:a16="http://schemas.microsoft.com/office/drawing/2014/main" id="{74E56C9E-851C-451C-BCFC-5BB156EBF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5939" y="187207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5393" name="Picture 75">
            <a:extLst>
              <a:ext uri="{FF2B5EF4-FFF2-40B4-BE49-F238E27FC236}">
                <a16:creationId xmlns:a16="http://schemas.microsoft.com/office/drawing/2014/main" id="{85870E02-EA5B-4E73-AE66-A9CF072B3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116087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Picture 76">
            <a:extLst>
              <a:ext uri="{FF2B5EF4-FFF2-40B4-BE49-F238E27FC236}">
                <a16:creationId xmlns:a16="http://schemas.microsoft.com/office/drawing/2014/main" id="{4A06564F-C717-4A8D-8E60-A3C2AC2E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84" y="132080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5" name="Rectangle 77">
            <a:extLst>
              <a:ext uri="{FF2B5EF4-FFF2-40B4-BE49-F238E27FC236}">
                <a16:creationId xmlns:a16="http://schemas.microsoft.com/office/drawing/2014/main" id="{D72B4A05-BEFD-4D15-8AFA-6117079AD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3954" y="124554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H-Dim</a:t>
            </a:r>
          </a:p>
        </p:txBody>
      </p:sp>
      <p:pic>
        <p:nvPicPr>
          <p:cNvPr id="15396" name="Picture 79">
            <a:extLst>
              <a:ext uri="{FF2B5EF4-FFF2-40B4-BE49-F238E27FC236}">
                <a16:creationId xmlns:a16="http://schemas.microsoft.com/office/drawing/2014/main" id="{B9D9C805-74FD-4218-AA5A-30E30A14D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109" y="289183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7" name="Picture 80">
            <a:extLst>
              <a:ext uri="{FF2B5EF4-FFF2-40B4-BE49-F238E27FC236}">
                <a16:creationId xmlns:a16="http://schemas.microsoft.com/office/drawing/2014/main" id="{035C49C2-4B67-48C5-9F61-B84B473B1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236" y="367453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8" name="Picture 81">
            <a:extLst>
              <a:ext uri="{FF2B5EF4-FFF2-40B4-BE49-F238E27FC236}">
                <a16:creationId xmlns:a16="http://schemas.microsoft.com/office/drawing/2014/main" id="{C1AF87E1-288C-4F9C-BEBC-673830757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77" y="376860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9" name="Rectangle 82">
            <a:extLst>
              <a:ext uri="{FF2B5EF4-FFF2-40B4-BE49-F238E27FC236}">
                <a16:creationId xmlns:a16="http://schemas.microsoft.com/office/drawing/2014/main" id="{9978FB25-7D06-46E4-90D3-925F8F3F2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628" y="369334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L-Dim</a:t>
            </a:r>
          </a:p>
        </p:txBody>
      </p:sp>
      <p:pic>
        <p:nvPicPr>
          <p:cNvPr id="15400" name="Picture 83">
            <a:extLst>
              <a:ext uri="{FF2B5EF4-FFF2-40B4-BE49-F238E27FC236}">
                <a16:creationId xmlns:a16="http://schemas.microsoft.com/office/drawing/2014/main" id="{41CD190F-8A98-4B74-A29C-EBA2C6D8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620" y="444217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01" name="TextBox 84">
            <a:extLst>
              <a:ext uri="{FF2B5EF4-FFF2-40B4-BE49-F238E27FC236}">
                <a16:creationId xmlns:a16="http://schemas.microsoft.com/office/drawing/2014/main" id="{5AE9CEE0-7AE7-44F9-99E5-82CF923C8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3954" y="421451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5402" name="Picture 85">
            <a:extLst>
              <a:ext uri="{FF2B5EF4-FFF2-40B4-BE49-F238E27FC236}">
                <a16:creationId xmlns:a16="http://schemas.microsoft.com/office/drawing/2014/main" id="{529281EA-3E05-4E10-93D5-F7C91F172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20" y="435939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3" name="Picture 86">
            <a:extLst>
              <a:ext uri="{FF2B5EF4-FFF2-40B4-BE49-F238E27FC236}">
                <a16:creationId xmlns:a16="http://schemas.microsoft.com/office/drawing/2014/main" id="{B0E04711-E8FA-457D-80E7-F045FB738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4" y="5943601"/>
            <a:ext cx="3966163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04" name="TextBox 87">
            <a:extLst>
              <a:ext uri="{FF2B5EF4-FFF2-40B4-BE49-F238E27FC236}">
                <a16:creationId xmlns:a16="http://schemas.microsoft.com/office/drawing/2014/main" id="{DE286B5C-92AF-4A6A-A6CE-01A35861E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9464" y="5599290"/>
            <a:ext cx="4577645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Entropy-based cost function</a:t>
            </a:r>
          </a:p>
        </p:txBody>
      </p:sp>
      <p:pic>
        <p:nvPicPr>
          <p:cNvPr id="15405" name="Picture 88">
            <a:extLst>
              <a:ext uri="{FF2B5EF4-FFF2-40B4-BE49-F238E27FC236}">
                <a16:creationId xmlns:a16="http://schemas.microsoft.com/office/drawing/2014/main" id="{2FB81009-BFF4-4FEA-A070-1F16E1051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5" y="7068727"/>
            <a:ext cx="4190060" cy="11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2A0107-2C23-4A78-895B-43A56BE0115C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he left-right axis">
            <a:extLst>
              <a:ext uri="{FF2B5EF4-FFF2-40B4-BE49-F238E27FC236}">
                <a16:creationId xmlns:a16="http://schemas.microsoft.com/office/drawing/2014/main" id="{82E20013-B0B7-44B2-8B48-EBCA1AC091FA}"/>
              </a:ext>
            </a:extLst>
          </p:cNvPr>
          <p:cNvSpPr txBox="1"/>
          <p:nvPr/>
        </p:nvSpPr>
        <p:spPr>
          <a:xfrm>
            <a:off x="3599603" y="273836"/>
            <a:ext cx="393216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How t-SNE works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ight Arrow 66">
            <a:extLst>
              <a:ext uri="{FF2B5EF4-FFF2-40B4-BE49-F238E27FC236}">
                <a16:creationId xmlns:a16="http://schemas.microsoft.com/office/drawing/2014/main" id="{1DA227F6-6D36-4639-8996-D66175C53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635" y="5616223"/>
            <a:ext cx="602074" cy="6434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2844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Google Shape;169;p20">
            <a:extLst>
              <a:ext uri="{FF2B5EF4-FFF2-40B4-BE49-F238E27FC236}">
                <a16:creationId xmlns:a16="http://schemas.microsoft.com/office/drawing/2014/main" id="{63F1621B-73CB-4728-A344-3489843C50AA}"/>
              </a:ext>
            </a:extLst>
          </p:cNvPr>
          <p:cNvSpPr/>
          <p:nvPr/>
        </p:nvSpPr>
        <p:spPr>
          <a:xfrm>
            <a:off x="1238280" y="1633127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Google Shape;170;p20">
            <a:extLst>
              <a:ext uri="{FF2B5EF4-FFF2-40B4-BE49-F238E27FC236}">
                <a16:creationId xmlns:a16="http://schemas.microsoft.com/office/drawing/2014/main" id="{A7316178-BDD4-456A-9F61-D979762A8332}"/>
              </a:ext>
            </a:extLst>
          </p:cNvPr>
          <p:cNvSpPr/>
          <p:nvPr/>
        </p:nvSpPr>
        <p:spPr>
          <a:xfrm>
            <a:off x="1528028" y="1920994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Google Shape;171;p20">
            <a:extLst>
              <a:ext uri="{FF2B5EF4-FFF2-40B4-BE49-F238E27FC236}">
                <a16:creationId xmlns:a16="http://schemas.microsoft.com/office/drawing/2014/main" id="{B8C02ACF-D38C-462B-A3A8-CEB9A65B4FB7}"/>
              </a:ext>
            </a:extLst>
          </p:cNvPr>
          <p:cNvSpPr/>
          <p:nvPr/>
        </p:nvSpPr>
        <p:spPr>
          <a:xfrm>
            <a:off x="1817776" y="2210742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90" name="Google Shape;172;p20">
            <a:extLst>
              <a:ext uri="{FF2B5EF4-FFF2-40B4-BE49-F238E27FC236}">
                <a16:creationId xmlns:a16="http://schemas.microsoft.com/office/drawing/2014/main" id="{5779459C-35B4-4E8F-8E76-0557F8D3D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13" y="3986860"/>
            <a:ext cx="361808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High-Dimensional Space</a:t>
            </a:r>
          </a:p>
        </p:txBody>
      </p:sp>
      <p:sp>
        <p:nvSpPr>
          <p:cNvPr id="38" name="Google Shape;173;p20">
            <a:extLst>
              <a:ext uri="{FF2B5EF4-FFF2-40B4-BE49-F238E27FC236}">
                <a16:creationId xmlns:a16="http://schemas.microsoft.com/office/drawing/2014/main" id="{909DCCC3-3E71-4756-80FB-C3DC4059E7B5}"/>
              </a:ext>
            </a:extLst>
          </p:cNvPr>
          <p:cNvSpPr/>
          <p:nvPr/>
        </p:nvSpPr>
        <p:spPr>
          <a:xfrm>
            <a:off x="2677613" y="2543763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Google Shape;174;p20">
            <a:extLst>
              <a:ext uri="{FF2B5EF4-FFF2-40B4-BE49-F238E27FC236}">
                <a16:creationId xmlns:a16="http://schemas.microsoft.com/office/drawing/2014/main" id="{12A797EC-D8CF-45DF-876A-5788D93B1867}"/>
              </a:ext>
            </a:extLst>
          </p:cNvPr>
          <p:cNvSpPr/>
          <p:nvPr/>
        </p:nvSpPr>
        <p:spPr>
          <a:xfrm>
            <a:off x="2466887" y="2856089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Google Shape;175;p20">
            <a:extLst>
              <a:ext uri="{FF2B5EF4-FFF2-40B4-BE49-F238E27FC236}">
                <a16:creationId xmlns:a16="http://schemas.microsoft.com/office/drawing/2014/main" id="{702BE33B-CFD8-4593-B2C4-AF716A21A6B4}"/>
              </a:ext>
            </a:extLst>
          </p:cNvPr>
          <p:cNvSpPr/>
          <p:nvPr/>
        </p:nvSpPr>
        <p:spPr>
          <a:xfrm>
            <a:off x="2747228" y="3004727"/>
            <a:ext cx="156164" cy="1561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Google Shape;176;p20">
            <a:extLst>
              <a:ext uri="{FF2B5EF4-FFF2-40B4-BE49-F238E27FC236}">
                <a16:creationId xmlns:a16="http://schemas.microsoft.com/office/drawing/2014/main" id="{1E889889-360E-4911-AB6C-40FA4048BC03}"/>
              </a:ext>
            </a:extLst>
          </p:cNvPr>
          <p:cNvSpPr/>
          <p:nvPr/>
        </p:nvSpPr>
        <p:spPr>
          <a:xfrm>
            <a:off x="4538398" y="2628430"/>
            <a:ext cx="15616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Google Shape;177;p20">
            <a:extLst>
              <a:ext uri="{FF2B5EF4-FFF2-40B4-BE49-F238E27FC236}">
                <a16:creationId xmlns:a16="http://schemas.microsoft.com/office/drawing/2014/main" id="{281D42EC-BA7C-4399-92BD-00D95719E51D}"/>
              </a:ext>
            </a:extLst>
          </p:cNvPr>
          <p:cNvSpPr/>
          <p:nvPr/>
        </p:nvSpPr>
        <p:spPr>
          <a:xfrm>
            <a:off x="4295687" y="2699927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Google Shape;178;p20">
            <a:extLst>
              <a:ext uri="{FF2B5EF4-FFF2-40B4-BE49-F238E27FC236}">
                <a16:creationId xmlns:a16="http://schemas.microsoft.com/office/drawing/2014/main" id="{20969F36-E170-4DA8-A437-B054035E957F}"/>
              </a:ext>
            </a:extLst>
          </p:cNvPr>
          <p:cNvSpPr/>
          <p:nvPr/>
        </p:nvSpPr>
        <p:spPr>
          <a:xfrm>
            <a:off x="4538398" y="3160889"/>
            <a:ext cx="156164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Google Shape;179;p20">
            <a:extLst>
              <a:ext uri="{FF2B5EF4-FFF2-40B4-BE49-F238E27FC236}">
                <a16:creationId xmlns:a16="http://schemas.microsoft.com/office/drawing/2014/main" id="{D2CD8ED3-7C2C-4717-AF23-31E87EDCC356}"/>
              </a:ext>
            </a:extLst>
          </p:cNvPr>
          <p:cNvSpPr/>
          <p:nvPr/>
        </p:nvSpPr>
        <p:spPr>
          <a:xfrm>
            <a:off x="2591065" y="3426179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Google Shape;180;p20">
            <a:extLst>
              <a:ext uri="{FF2B5EF4-FFF2-40B4-BE49-F238E27FC236}">
                <a16:creationId xmlns:a16="http://schemas.microsoft.com/office/drawing/2014/main" id="{A36CE5D1-7284-40F2-A515-1C10F6127F53}"/>
              </a:ext>
            </a:extLst>
          </p:cNvPr>
          <p:cNvSpPr/>
          <p:nvPr/>
        </p:nvSpPr>
        <p:spPr>
          <a:xfrm>
            <a:off x="3800857" y="3426179"/>
            <a:ext cx="15804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399" name="Group 62">
            <a:extLst>
              <a:ext uri="{FF2B5EF4-FFF2-40B4-BE49-F238E27FC236}">
                <a16:creationId xmlns:a16="http://schemas.microsoft.com/office/drawing/2014/main" id="{782DD387-4C62-4C1B-B006-4E876347DF11}"/>
              </a:ext>
            </a:extLst>
          </p:cNvPr>
          <p:cNvGrpSpPr>
            <a:grpSpLocks/>
          </p:cNvGrpSpPr>
          <p:nvPr/>
        </p:nvGrpSpPr>
        <p:grpSpPr bwMode="auto">
          <a:xfrm>
            <a:off x="1812132" y="2069630"/>
            <a:ext cx="2028237" cy="2026356"/>
            <a:chOff x="2983320" y="2791450"/>
            <a:chExt cx="1710240" cy="1710240"/>
          </a:xfrm>
        </p:grpSpPr>
        <p:sp>
          <p:nvSpPr>
            <p:cNvPr id="46" name="Google Shape;181;p20">
              <a:extLst>
                <a:ext uri="{FF2B5EF4-FFF2-40B4-BE49-F238E27FC236}">
                  <a16:creationId xmlns:a16="http://schemas.microsoft.com/office/drawing/2014/main" id="{E2D6258F-2DB2-43D2-8AA3-4103823F87B5}"/>
                </a:ext>
              </a:extLst>
            </p:cNvPr>
            <p:cNvSpPr/>
            <p:nvPr/>
          </p:nvSpPr>
          <p:spPr>
            <a:xfrm>
              <a:off x="3551285" y="3342475"/>
              <a:ext cx="574311" cy="574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Google Shape;182;p20">
              <a:extLst>
                <a:ext uri="{FF2B5EF4-FFF2-40B4-BE49-F238E27FC236}">
                  <a16:creationId xmlns:a16="http://schemas.microsoft.com/office/drawing/2014/main" id="{63604D67-50B2-45E7-8062-41DF4EBD58C8}"/>
                </a:ext>
              </a:extLst>
            </p:cNvPr>
            <p:cNvSpPr/>
            <p:nvPr/>
          </p:nvSpPr>
          <p:spPr>
            <a:xfrm>
              <a:off x="3256197" y="3047113"/>
              <a:ext cx="1164486" cy="116556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Google Shape;183;p20">
              <a:extLst>
                <a:ext uri="{FF2B5EF4-FFF2-40B4-BE49-F238E27FC236}">
                  <a16:creationId xmlns:a16="http://schemas.microsoft.com/office/drawing/2014/main" id="{5864C70A-5073-4744-94EC-D6684084FC90}"/>
                </a:ext>
              </a:extLst>
            </p:cNvPr>
            <p:cNvSpPr/>
            <p:nvPr/>
          </p:nvSpPr>
          <p:spPr>
            <a:xfrm>
              <a:off x="2983320" y="2791450"/>
              <a:ext cx="1710240" cy="171024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9" name="Google Shape;184;p20">
            <a:extLst>
              <a:ext uri="{FF2B5EF4-FFF2-40B4-BE49-F238E27FC236}">
                <a16:creationId xmlns:a16="http://schemas.microsoft.com/office/drawing/2014/main" id="{023F8037-32EE-4385-90B9-9625993AF16C}"/>
              </a:ext>
            </a:extLst>
          </p:cNvPr>
          <p:cNvSpPr/>
          <p:nvPr/>
        </p:nvSpPr>
        <p:spPr>
          <a:xfrm>
            <a:off x="6677643" y="2263423"/>
            <a:ext cx="3527777" cy="170650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401" name="Google Shape;185;p20">
            <a:extLst>
              <a:ext uri="{FF2B5EF4-FFF2-40B4-BE49-F238E27FC236}">
                <a16:creationId xmlns:a16="http://schemas.microsoft.com/office/drawing/2014/main" id="{FD14BAD3-2653-448C-8E56-D3A07ACB3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487" y="4047068"/>
            <a:ext cx="36180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Low-Dimensional Space</a:t>
            </a:r>
          </a:p>
        </p:txBody>
      </p:sp>
      <p:sp>
        <p:nvSpPr>
          <p:cNvPr id="51" name="Google Shape;186;p20">
            <a:extLst>
              <a:ext uri="{FF2B5EF4-FFF2-40B4-BE49-F238E27FC236}">
                <a16:creationId xmlns:a16="http://schemas.microsoft.com/office/drawing/2014/main" id="{F8CFBCCB-F0B2-4707-83CE-51F4B0F8BF3F}"/>
              </a:ext>
            </a:extLst>
          </p:cNvPr>
          <p:cNvSpPr/>
          <p:nvPr/>
        </p:nvSpPr>
        <p:spPr>
          <a:xfrm>
            <a:off x="7546887" y="2556934"/>
            <a:ext cx="156162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" name="Google Shape;187;p20">
            <a:extLst>
              <a:ext uri="{FF2B5EF4-FFF2-40B4-BE49-F238E27FC236}">
                <a16:creationId xmlns:a16="http://schemas.microsoft.com/office/drawing/2014/main" id="{39B2BA6C-935E-42EE-BB85-AAA1E7859D99}"/>
              </a:ext>
            </a:extLst>
          </p:cNvPr>
          <p:cNvSpPr/>
          <p:nvPr/>
        </p:nvSpPr>
        <p:spPr>
          <a:xfrm>
            <a:off x="7275954" y="2968978"/>
            <a:ext cx="156162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Google Shape;188;p20">
            <a:extLst>
              <a:ext uri="{FF2B5EF4-FFF2-40B4-BE49-F238E27FC236}">
                <a16:creationId xmlns:a16="http://schemas.microsoft.com/office/drawing/2014/main" id="{8D870F17-0A81-4553-861E-50BBC790C4EC}"/>
              </a:ext>
            </a:extLst>
          </p:cNvPr>
          <p:cNvSpPr/>
          <p:nvPr/>
        </p:nvSpPr>
        <p:spPr>
          <a:xfrm>
            <a:off x="7802769" y="2995319"/>
            <a:ext cx="156162" cy="156164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Google Shape;189;p20">
            <a:extLst>
              <a:ext uri="{FF2B5EF4-FFF2-40B4-BE49-F238E27FC236}">
                <a16:creationId xmlns:a16="http://schemas.microsoft.com/office/drawing/2014/main" id="{15C61830-2BC4-4023-BA73-E53B2AAFA1B4}"/>
              </a:ext>
            </a:extLst>
          </p:cNvPr>
          <p:cNvSpPr/>
          <p:nvPr/>
        </p:nvSpPr>
        <p:spPr>
          <a:xfrm>
            <a:off x="9697420" y="2647245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Google Shape;190;p20">
            <a:extLst>
              <a:ext uri="{FF2B5EF4-FFF2-40B4-BE49-F238E27FC236}">
                <a16:creationId xmlns:a16="http://schemas.microsoft.com/office/drawing/2014/main" id="{C3A59BCA-98F0-4289-B018-8EA1BDDAAF0E}"/>
              </a:ext>
            </a:extLst>
          </p:cNvPr>
          <p:cNvSpPr/>
          <p:nvPr/>
        </p:nvSpPr>
        <p:spPr>
          <a:xfrm>
            <a:off x="9321124" y="2803408"/>
            <a:ext cx="158044" cy="15616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Google Shape;191;p20">
            <a:extLst>
              <a:ext uri="{FF2B5EF4-FFF2-40B4-BE49-F238E27FC236}">
                <a16:creationId xmlns:a16="http://schemas.microsoft.com/office/drawing/2014/main" id="{D37FA8B3-5F31-4E96-8C7A-240C94A60F35}"/>
              </a:ext>
            </a:extLst>
          </p:cNvPr>
          <p:cNvSpPr/>
          <p:nvPr/>
        </p:nvSpPr>
        <p:spPr>
          <a:xfrm>
            <a:off x="9618398" y="3115734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Google Shape;192;p20">
            <a:extLst>
              <a:ext uri="{FF2B5EF4-FFF2-40B4-BE49-F238E27FC236}">
                <a16:creationId xmlns:a16="http://schemas.microsoft.com/office/drawing/2014/main" id="{91159A11-80A9-414F-AEE6-167E4F8EE863}"/>
              </a:ext>
            </a:extLst>
          </p:cNvPr>
          <p:cNvSpPr/>
          <p:nvPr/>
        </p:nvSpPr>
        <p:spPr>
          <a:xfrm>
            <a:off x="7646605" y="3456282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Google Shape;193;p20">
            <a:extLst>
              <a:ext uri="{FF2B5EF4-FFF2-40B4-BE49-F238E27FC236}">
                <a16:creationId xmlns:a16="http://schemas.microsoft.com/office/drawing/2014/main" id="{B96F715F-420E-4682-98C2-7D498C0320D0}"/>
              </a:ext>
            </a:extLst>
          </p:cNvPr>
          <p:cNvSpPr/>
          <p:nvPr/>
        </p:nvSpPr>
        <p:spPr>
          <a:xfrm>
            <a:off x="8493272" y="3420534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410" name="Google Shape;194;p20">
            <a:extLst>
              <a:ext uri="{FF2B5EF4-FFF2-40B4-BE49-F238E27FC236}">
                <a16:creationId xmlns:a16="http://schemas.microsoft.com/office/drawing/2014/main" id="{1296B15A-EEB0-4CBB-9EBF-DEA2CA7902C1}"/>
              </a:ext>
            </a:extLst>
          </p:cNvPr>
          <p:cNvGrpSpPr>
            <a:grpSpLocks/>
          </p:cNvGrpSpPr>
          <p:nvPr/>
        </p:nvGrpSpPr>
        <p:grpSpPr bwMode="auto">
          <a:xfrm>
            <a:off x="6867672" y="2103496"/>
            <a:ext cx="2026356" cy="2026356"/>
            <a:chOff x="3225625" y="3056506"/>
            <a:chExt cx="1068900" cy="1068900"/>
          </a:xfrm>
        </p:grpSpPr>
        <p:sp>
          <p:nvSpPr>
            <p:cNvPr id="60" name="Google Shape;195;p20">
              <a:extLst>
                <a:ext uri="{FF2B5EF4-FFF2-40B4-BE49-F238E27FC236}">
                  <a16:creationId xmlns:a16="http://schemas.microsoft.com/office/drawing/2014/main" id="{9406C785-2F54-4CFB-AEED-A2E67E483A79}"/>
                </a:ext>
              </a:extLst>
            </p:cNvPr>
            <p:cNvSpPr/>
            <p:nvPr/>
          </p:nvSpPr>
          <p:spPr>
            <a:xfrm>
              <a:off x="3579940" y="3400896"/>
              <a:ext cx="360269" cy="359277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Google Shape;196;p20">
              <a:extLst>
                <a:ext uri="{FF2B5EF4-FFF2-40B4-BE49-F238E27FC236}">
                  <a16:creationId xmlns:a16="http://schemas.microsoft.com/office/drawing/2014/main" id="{3F524D46-AA60-46C7-BB1E-8A46E8ECAE8A}"/>
                </a:ext>
              </a:extLst>
            </p:cNvPr>
            <p:cNvSpPr/>
            <p:nvPr/>
          </p:nvSpPr>
          <p:spPr>
            <a:xfrm>
              <a:off x="3396331" y="3216295"/>
              <a:ext cx="727487" cy="728479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Google Shape;197;p20">
              <a:extLst>
                <a:ext uri="{FF2B5EF4-FFF2-40B4-BE49-F238E27FC236}">
                  <a16:creationId xmlns:a16="http://schemas.microsoft.com/office/drawing/2014/main" id="{C206D7AB-98C6-4113-B6FF-CD324905CB97}"/>
                </a:ext>
              </a:extLst>
            </p:cNvPr>
            <p:cNvSpPr/>
            <p:nvPr/>
          </p:nvSpPr>
          <p:spPr>
            <a:xfrm>
              <a:off x="3225625" y="3056506"/>
              <a:ext cx="1068900" cy="1068900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6DF1C19-F518-41C7-961F-5AC469B97EA7}"/>
              </a:ext>
            </a:extLst>
          </p:cNvPr>
          <p:cNvSpPr/>
          <p:nvPr/>
        </p:nvSpPr>
        <p:spPr bwMode="auto">
          <a:xfrm>
            <a:off x="1132916" y="5172193"/>
            <a:ext cx="4432770" cy="1458148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44" b="0" kern="12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Computation</a:t>
            </a:r>
          </a:p>
        </p:txBody>
      </p:sp>
      <p:sp>
        <p:nvSpPr>
          <p:cNvPr id="16412" name="Rectangle 65">
            <a:extLst>
              <a:ext uri="{FF2B5EF4-FFF2-40B4-BE49-F238E27FC236}">
                <a16:creationId xmlns:a16="http://schemas.microsoft.com/office/drawing/2014/main" id="{66E509D2-C9A2-4FDB-9630-F46CCA77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24" y="5209823"/>
            <a:ext cx="4430888" cy="145814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44" b="0" kern="1200">
                <a:solidFill>
                  <a:prstClr val="white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rPr>
              <a:t>Embedding Optimization</a:t>
            </a:r>
          </a:p>
        </p:txBody>
      </p:sp>
      <p:pic>
        <p:nvPicPr>
          <p:cNvPr id="16413" name="Picture 71">
            <a:extLst>
              <a:ext uri="{FF2B5EF4-FFF2-40B4-BE49-F238E27FC236}">
                <a16:creationId xmlns:a16="http://schemas.microsoft.com/office/drawing/2014/main" id="{86894703-2E70-4A00-B4C7-61678032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50047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72">
            <a:extLst>
              <a:ext uri="{FF2B5EF4-FFF2-40B4-BE49-F238E27FC236}">
                <a16:creationId xmlns:a16="http://schemas.microsoft.com/office/drawing/2014/main" id="{5A624446-A4C3-438E-9548-F8571E049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4" y="187207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73">
            <a:extLst>
              <a:ext uri="{FF2B5EF4-FFF2-40B4-BE49-F238E27FC236}">
                <a16:creationId xmlns:a16="http://schemas.microsoft.com/office/drawing/2014/main" id="{9C5A2666-388B-46A9-B9CC-E55704DC9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5" y="209973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6" name="TextBox 74">
            <a:extLst>
              <a:ext uri="{FF2B5EF4-FFF2-40B4-BE49-F238E27FC236}">
                <a16:creationId xmlns:a16="http://schemas.microsoft.com/office/drawing/2014/main" id="{06BF7D70-441B-4779-88C3-472EC49C2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5939" y="187207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6417" name="Picture 75">
            <a:extLst>
              <a:ext uri="{FF2B5EF4-FFF2-40B4-BE49-F238E27FC236}">
                <a16:creationId xmlns:a16="http://schemas.microsoft.com/office/drawing/2014/main" id="{4E493E8E-279D-4F07-AA34-E713FE153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116087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8" name="Picture 76">
            <a:extLst>
              <a:ext uri="{FF2B5EF4-FFF2-40B4-BE49-F238E27FC236}">
                <a16:creationId xmlns:a16="http://schemas.microsoft.com/office/drawing/2014/main" id="{DBFC7A40-3E71-4EAA-8D0E-D8131B9AA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84" y="132080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9" name="Rectangle 77">
            <a:extLst>
              <a:ext uri="{FF2B5EF4-FFF2-40B4-BE49-F238E27FC236}">
                <a16:creationId xmlns:a16="http://schemas.microsoft.com/office/drawing/2014/main" id="{A3371978-E267-408C-BC72-47894EE7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3954" y="124554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H-Dim</a:t>
            </a:r>
          </a:p>
        </p:txBody>
      </p:sp>
      <p:pic>
        <p:nvPicPr>
          <p:cNvPr id="16420" name="Picture 79">
            <a:extLst>
              <a:ext uri="{FF2B5EF4-FFF2-40B4-BE49-F238E27FC236}">
                <a16:creationId xmlns:a16="http://schemas.microsoft.com/office/drawing/2014/main" id="{D844867F-B127-409A-97F6-8A0A80FF4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109" y="289183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80">
            <a:extLst>
              <a:ext uri="{FF2B5EF4-FFF2-40B4-BE49-F238E27FC236}">
                <a16:creationId xmlns:a16="http://schemas.microsoft.com/office/drawing/2014/main" id="{65CF5CDA-CFB6-4CC5-8907-93BE82A93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236" y="367453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81">
            <a:extLst>
              <a:ext uri="{FF2B5EF4-FFF2-40B4-BE49-F238E27FC236}">
                <a16:creationId xmlns:a16="http://schemas.microsoft.com/office/drawing/2014/main" id="{06910DC3-64A9-4BCA-83ED-BD1366C4F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77" y="376860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23" name="Rectangle 82">
            <a:extLst>
              <a:ext uri="{FF2B5EF4-FFF2-40B4-BE49-F238E27FC236}">
                <a16:creationId xmlns:a16="http://schemas.microsoft.com/office/drawing/2014/main" id="{8B71F4D5-CB32-4CEA-BCFF-8AF91A1A0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628" y="369334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L-Dim</a:t>
            </a:r>
          </a:p>
        </p:txBody>
      </p:sp>
      <p:pic>
        <p:nvPicPr>
          <p:cNvPr id="16424" name="Picture 83">
            <a:extLst>
              <a:ext uri="{FF2B5EF4-FFF2-40B4-BE49-F238E27FC236}">
                <a16:creationId xmlns:a16="http://schemas.microsoft.com/office/drawing/2014/main" id="{1636D4B8-0C41-49B9-ACFC-52A6B6030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620" y="444217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25" name="TextBox 84">
            <a:extLst>
              <a:ext uri="{FF2B5EF4-FFF2-40B4-BE49-F238E27FC236}">
                <a16:creationId xmlns:a16="http://schemas.microsoft.com/office/drawing/2014/main" id="{DF6E0533-2D7F-4A1B-B960-47CFC7C18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3954" y="421451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6426" name="Picture 85">
            <a:extLst>
              <a:ext uri="{FF2B5EF4-FFF2-40B4-BE49-F238E27FC236}">
                <a16:creationId xmlns:a16="http://schemas.microsoft.com/office/drawing/2014/main" id="{A33FC302-DA49-4B29-A218-B10B23AD0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20" y="435939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7" name="Picture 86">
            <a:extLst>
              <a:ext uri="{FF2B5EF4-FFF2-40B4-BE49-F238E27FC236}">
                <a16:creationId xmlns:a16="http://schemas.microsoft.com/office/drawing/2014/main" id="{CC87E0EF-157B-4F11-8203-CF065EBB2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4" y="5943601"/>
            <a:ext cx="3966163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28" name="TextBox 87">
            <a:extLst>
              <a:ext uri="{FF2B5EF4-FFF2-40B4-BE49-F238E27FC236}">
                <a16:creationId xmlns:a16="http://schemas.microsoft.com/office/drawing/2014/main" id="{21550E3D-E7FE-46D2-8179-9656675DA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9464" y="5599290"/>
            <a:ext cx="4577645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Entropy-based cost function</a:t>
            </a:r>
          </a:p>
        </p:txBody>
      </p:sp>
      <p:pic>
        <p:nvPicPr>
          <p:cNvPr id="16429" name="Picture 88">
            <a:extLst>
              <a:ext uri="{FF2B5EF4-FFF2-40B4-BE49-F238E27FC236}">
                <a16:creationId xmlns:a16="http://schemas.microsoft.com/office/drawing/2014/main" id="{1CA9F3D8-6A3E-4C1A-B773-3D827ECC3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5" y="7068727"/>
            <a:ext cx="4190060" cy="11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0B93EF-F1E5-4B73-9A2F-586236A0B24A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he left-right axis">
            <a:extLst>
              <a:ext uri="{FF2B5EF4-FFF2-40B4-BE49-F238E27FC236}">
                <a16:creationId xmlns:a16="http://schemas.microsoft.com/office/drawing/2014/main" id="{B239F9CD-41B2-4205-A84E-726F7074DC2B}"/>
              </a:ext>
            </a:extLst>
          </p:cNvPr>
          <p:cNvSpPr txBox="1"/>
          <p:nvPr/>
        </p:nvSpPr>
        <p:spPr>
          <a:xfrm>
            <a:off x="3599603" y="273836"/>
            <a:ext cx="393216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How t-SNE works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ight Arrow 66">
            <a:extLst>
              <a:ext uri="{FF2B5EF4-FFF2-40B4-BE49-F238E27FC236}">
                <a16:creationId xmlns:a16="http://schemas.microsoft.com/office/drawing/2014/main" id="{F803A06A-18D9-4390-8575-11885AD67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635" y="5616223"/>
            <a:ext cx="602074" cy="6434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2844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Google Shape;169;p20">
            <a:extLst>
              <a:ext uri="{FF2B5EF4-FFF2-40B4-BE49-F238E27FC236}">
                <a16:creationId xmlns:a16="http://schemas.microsoft.com/office/drawing/2014/main" id="{D4267CB4-46A5-42AC-ACFD-913C33CEAC49}"/>
              </a:ext>
            </a:extLst>
          </p:cNvPr>
          <p:cNvSpPr/>
          <p:nvPr/>
        </p:nvSpPr>
        <p:spPr>
          <a:xfrm>
            <a:off x="1238280" y="1633127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Google Shape;170;p20">
            <a:extLst>
              <a:ext uri="{FF2B5EF4-FFF2-40B4-BE49-F238E27FC236}">
                <a16:creationId xmlns:a16="http://schemas.microsoft.com/office/drawing/2014/main" id="{B601203E-B319-4580-862D-20A83B719051}"/>
              </a:ext>
            </a:extLst>
          </p:cNvPr>
          <p:cNvSpPr/>
          <p:nvPr/>
        </p:nvSpPr>
        <p:spPr>
          <a:xfrm>
            <a:off x="1528028" y="1920994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Google Shape;171;p20">
            <a:extLst>
              <a:ext uri="{FF2B5EF4-FFF2-40B4-BE49-F238E27FC236}">
                <a16:creationId xmlns:a16="http://schemas.microsoft.com/office/drawing/2014/main" id="{6556057F-E3F4-40F8-9244-010D17E1152A}"/>
              </a:ext>
            </a:extLst>
          </p:cNvPr>
          <p:cNvSpPr/>
          <p:nvPr/>
        </p:nvSpPr>
        <p:spPr>
          <a:xfrm>
            <a:off x="1817776" y="2210742"/>
            <a:ext cx="3527778" cy="170462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14" name="Google Shape;172;p20">
            <a:extLst>
              <a:ext uri="{FF2B5EF4-FFF2-40B4-BE49-F238E27FC236}">
                <a16:creationId xmlns:a16="http://schemas.microsoft.com/office/drawing/2014/main" id="{F83FBA02-3437-4C18-AC99-80B10C056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13" y="3986860"/>
            <a:ext cx="361808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High-Dimensional Space</a:t>
            </a:r>
          </a:p>
        </p:txBody>
      </p:sp>
      <p:sp>
        <p:nvSpPr>
          <p:cNvPr id="38" name="Google Shape;173;p20">
            <a:extLst>
              <a:ext uri="{FF2B5EF4-FFF2-40B4-BE49-F238E27FC236}">
                <a16:creationId xmlns:a16="http://schemas.microsoft.com/office/drawing/2014/main" id="{2D1FEEAD-4A43-4C0C-9311-ECA7E5D38ECE}"/>
              </a:ext>
            </a:extLst>
          </p:cNvPr>
          <p:cNvSpPr/>
          <p:nvPr/>
        </p:nvSpPr>
        <p:spPr>
          <a:xfrm>
            <a:off x="2677613" y="2543763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Google Shape;174;p20">
            <a:extLst>
              <a:ext uri="{FF2B5EF4-FFF2-40B4-BE49-F238E27FC236}">
                <a16:creationId xmlns:a16="http://schemas.microsoft.com/office/drawing/2014/main" id="{0E7EF6D8-C2C7-4598-9B83-55EDCCC9261C}"/>
              </a:ext>
            </a:extLst>
          </p:cNvPr>
          <p:cNvSpPr/>
          <p:nvPr/>
        </p:nvSpPr>
        <p:spPr>
          <a:xfrm>
            <a:off x="2466887" y="2856089"/>
            <a:ext cx="156162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Google Shape;175;p20">
            <a:extLst>
              <a:ext uri="{FF2B5EF4-FFF2-40B4-BE49-F238E27FC236}">
                <a16:creationId xmlns:a16="http://schemas.microsoft.com/office/drawing/2014/main" id="{C1A1FA56-E451-4563-A83A-C2B8418800BF}"/>
              </a:ext>
            </a:extLst>
          </p:cNvPr>
          <p:cNvSpPr/>
          <p:nvPr/>
        </p:nvSpPr>
        <p:spPr>
          <a:xfrm>
            <a:off x="2747228" y="3004727"/>
            <a:ext cx="156164" cy="1561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Google Shape;176;p20">
            <a:extLst>
              <a:ext uri="{FF2B5EF4-FFF2-40B4-BE49-F238E27FC236}">
                <a16:creationId xmlns:a16="http://schemas.microsoft.com/office/drawing/2014/main" id="{F75C929C-CDB0-457C-AB18-7A4A81622C03}"/>
              </a:ext>
            </a:extLst>
          </p:cNvPr>
          <p:cNvSpPr/>
          <p:nvPr/>
        </p:nvSpPr>
        <p:spPr>
          <a:xfrm>
            <a:off x="4538398" y="2628430"/>
            <a:ext cx="15616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Google Shape;177;p20">
            <a:extLst>
              <a:ext uri="{FF2B5EF4-FFF2-40B4-BE49-F238E27FC236}">
                <a16:creationId xmlns:a16="http://schemas.microsoft.com/office/drawing/2014/main" id="{5BAA867E-4579-4167-AE63-24D6A92B6E4F}"/>
              </a:ext>
            </a:extLst>
          </p:cNvPr>
          <p:cNvSpPr/>
          <p:nvPr/>
        </p:nvSpPr>
        <p:spPr>
          <a:xfrm>
            <a:off x="4295687" y="2699927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Google Shape;178;p20">
            <a:extLst>
              <a:ext uri="{FF2B5EF4-FFF2-40B4-BE49-F238E27FC236}">
                <a16:creationId xmlns:a16="http://schemas.microsoft.com/office/drawing/2014/main" id="{AEC82626-B4C6-4234-BDBA-2B299A489224}"/>
              </a:ext>
            </a:extLst>
          </p:cNvPr>
          <p:cNvSpPr/>
          <p:nvPr/>
        </p:nvSpPr>
        <p:spPr>
          <a:xfrm>
            <a:off x="4538398" y="3160889"/>
            <a:ext cx="156164" cy="1561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Google Shape;179;p20">
            <a:extLst>
              <a:ext uri="{FF2B5EF4-FFF2-40B4-BE49-F238E27FC236}">
                <a16:creationId xmlns:a16="http://schemas.microsoft.com/office/drawing/2014/main" id="{93E67B0A-2B56-423E-840F-C18A5BEB2663}"/>
              </a:ext>
            </a:extLst>
          </p:cNvPr>
          <p:cNvSpPr/>
          <p:nvPr/>
        </p:nvSpPr>
        <p:spPr>
          <a:xfrm>
            <a:off x="2591065" y="3426179"/>
            <a:ext cx="156162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Google Shape;180;p20">
            <a:extLst>
              <a:ext uri="{FF2B5EF4-FFF2-40B4-BE49-F238E27FC236}">
                <a16:creationId xmlns:a16="http://schemas.microsoft.com/office/drawing/2014/main" id="{B7C34E8B-3BBE-4BBC-A391-0F021B84A93E}"/>
              </a:ext>
            </a:extLst>
          </p:cNvPr>
          <p:cNvSpPr/>
          <p:nvPr/>
        </p:nvSpPr>
        <p:spPr>
          <a:xfrm>
            <a:off x="3800857" y="3426179"/>
            <a:ext cx="158044" cy="1561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423" name="Group 62">
            <a:extLst>
              <a:ext uri="{FF2B5EF4-FFF2-40B4-BE49-F238E27FC236}">
                <a16:creationId xmlns:a16="http://schemas.microsoft.com/office/drawing/2014/main" id="{3A8F7AB4-FBCB-47E1-A4F1-18041F357A5E}"/>
              </a:ext>
            </a:extLst>
          </p:cNvPr>
          <p:cNvGrpSpPr>
            <a:grpSpLocks/>
          </p:cNvGrpSpPr>
          <p:nvPr/>
        </p:nvGrpSpPr>
        <p:grpSpPr bwMode="auto">
          <a:xfrm>
            <a:off x="1812132" y="2069630"/>
            <a:ext cx="2028237" cy="2026356"/>
            <a:chOff x="2983320" y="2791450"/>
            <a:chExt cx="1710240" cy="1710240"/>
          </a:xfrm>
        </p:grpSpPr>
        <p:sp>
          <p:nvSpPr>
            <p:cNvPr id="46" name="Google Shape;181;p20">
              <a:extLst>
                <a:ext uri="{FF2B5EF4-FFF2-40B4-BE49-F238E27FC236}">
                  <a16:creationId xmlns:a16="http://schemas.microsoft.com/office/drawing/2014/main" id="{FF7CC562-8803-465F-8DA5-1C1CF21961BA}"/>
                </a:ext>
              </a:extLst>
            </p:cNvPr>
            <p:cNvSpPr/>
            <p:nvPr/>
          </p:nvSpPr>
          <p:spPr>
            <a:xfrm>
              <a:off x="3551285" y="3342475"/>
              <a:ext cx="574311" cy="574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Google Shape;182;p20">
              <a:extLst>
                <a:ext uri="{FF2B5EF4-FFF2-40B4-BE49-F238E27FC236}">
                  <a16:creationId xmlns:a16="http://schemas.microsoft.com/office/drawing/2014/main" id="{A7846DFA-EDA3-4A16-8743-D479286F8012}"/>
                </a:ext>
              </a:extLst>
            </p:cNvPr>
            <p:cNvSpPr/>
            <p:nvPr/>
          </p:nvSpPr>
          <p:spPr>
            <a:xfrm>
              <a:off x="3256197" y="3047113"/>
              <a:ext cx="1164486" cy="116556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Google Shape;183;p20">
              <a:extLst>
                <a:ext uri="{FF2B5EF4-FFF2-40B4-BE49-F238E27FC236}">
                  <a16:creationId xmlns:a16="http://schemas.microsoft.com/office/drawing/2014/main" id="{30C86E4B-364C-4595-873F-C7D305AB5351}"/>
                </a:ext>
              </a:extLst>
            </p:cNvPr>
            <p:cNvSpPr/>
            <p:nvPr/>
          </p:nvSpPr>
          <p:spPr>
            <a:xfrm>
              <a:off x="2983320" y="2791450"/>
              <a:ext cx="1710240" cy="171024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9" name="Google Shape;184;p20">
            <a:extLst>
              <a:ext uri="{FF2B5EF4-FFF2-40B4-BE49-F238E27FC236}">
                <a16:creationId xmlns:a16="http://schemas.microsoft.com/office/drawing/2014/main" id="{6E568AE9-6475-48C5-81C7-902D02CBF82B}"/>
              </a:ext>
            </a:extLst>
          </p:cNvPr>
          <p:cNvSpPr/>
          <p:nvPr/>
        </p:nvSpPr>
        <p:spPr>
          <a:xfrm>
            <a:off x="6677643" y="2263423"/>
            <a:ext cx="3527777" cy="170650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25" name="Google Shape;185;p20">
            <a:extLst>
              <a:ext uri="{FF2B5EF4-FFF2-40B4-BE49-F238E27FC236}">
                <a16:creationId xmlns:a16="http://schemas.microsoft.com/office/drawing/2014/main" id="{0144C567-773A-4194-ABBE-BE9495F25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487" y="4047068"/>
            <a:ext cx="36180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369" tIns="173369" rIns="173369" bIns="173369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  <a:sym typeface="Lato"/>
              </a:rPr>
              <a:t>Low-Dimensional Space</a:t>
            </a:r>
          </a:p>
        </p:txBody>
      </p:sp>
      <p:sp>
        <p:nvSpPr>
          <p:cNvPr id="51" name="Google Shape;186;p20">
            <a:extLst>
              <a:ext uri="{FF2B5EF4-FFF2-40B4-BE49-F238E27FC236}">
                <a16:creationId xmlns:a16="http://schemas.microsoft.com/office/drawing/2014/main" id="{1A346757-A5FD-4422-85D3-7CE4433C60FC}"/>
              </a:ext>
            </a:extLst>
          </p:cNvPr>
          <p:cNvSpPr/>
          <p:nvPr/>
        </p:nvSpPr>
        <p:spPr>
          <a:xfrm>
            <a:off x="7736917" y="2645363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" name="Google Shape;187;p20">
            <a:extLst>
              <a:ext uri="{FF2B5EF4-FFF2-40B4-BE49-F238E27FC236}">
                <a16:creationId xmlns:a16="http://schemas.microsoft.com/office/drawing/2014/main" id="{324B8DB0-0880-4F90-9C94-0282FE1D244E}"/>
              </a:ext>
            </a:extLst>
          </p:cNvPr>
          <p:cNvSpPr/>
          <p:nvPr/>
        </p:nvSpPr>
        <p:spPr>
          <a:xfrm>
            <a:off x="7447168" y="2963334"/>
            <a:ext cx="15804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Google Shape;188;p20">
            <a:extLst>
              <a:ext uri="{FF2B5EF4-FFF2-40B4-BE49-F238E27FC236}">
                <a16:creationId xmlns:a16="http://schemas.microsoft.com/office/drawing/2014/main" id="{6EEEB498-0398-436C-AB8D-2E9E7D81DA17}"/>
              </a:ext>
            </a:extLst>
          </p:cNvPr>
          <p:cNvSpPr/>
          <p:nvPr/>
        </p:nvSpPr>
        <p:spPr>
          <a:xfrm>
            <a:off x="7802769" y="2995319"/>
            <a:ext cx="156162" cy="156164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Google Shape;189;p20">
            <a:extLst>
              <a:ext uri="{FF2B5EF4-FFF2-40B4-BE49-F238E27FC236}">
                <a16:creationId xmlns:a16="http://schemas.microsoft.com/office/drawing/2014/main" id="{0C46BDAF-5D8D-4458-9125-37A1DFFC20A7}"/>
              </a:ext>
            </a:extLst>
          </p:cNvPr>
          <p:cNvSpPr/>
          <p:nvPr/>
        </p:nvSpPr>
        <p:spPr>
          <a:xfrm>
            <a:off x="9697420" y="2647245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Google Shape;190;p20">
            <a:extLst>
              <a:ext uri="{FF2B5EF4-FFF2-40B4-BE49-F238E27FC236}">
                <a16:creationId xmlns:a16="http://schemas.microsoft.com/office/drawing/2014/main" id="{C52817EA-77BD-4533-9C5C-24454ECC8014}"/>
              </a:ext>
            </a:extLst>
          </p:cNvPr>
          <p:cNvSpPr/>
          <p:nvPr/>
        </p:nvSpPr>
        <p:spPr>
          <a:xfrm>
            <a:off x="9454710" y="2722504"/>
            <a:ext cx="156162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Google Shape;191;p20">
            <a:extLst>
              <a:ext uri="{FF2B5EF4-FFF2-40B4-BE49-F238E27FC236}">
                <a16:creationId xmlns:a16="http://schemas.microsoft.com/office/drawing/2014/main" id="{C5D59397-6B0B-4C4A-99B9-AF9B960DF6C1}"/>
              </a:ext>
            </a:extLst>
          </p:cNvPr>
          <p:cNvSpPr/>
          <p:nvPr/>
        </p:nvSpPr>
        <p:spPr>
          <a:xfrm>
            <a:off x="9618398" y="3115734"/>
            <a:ext cx="156164" cy="158044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Google Shape;192;p20">
            <a:extLst>
              <a:ext uri="{FF2B5EF4-FFF2-40B4-BE49-F238E27FC236}">
                <a16:creationId xmlns:a16="http://schemas.microsoft.com/office/drawing/2014/main" id="{F53D5158-71A7-4614-9F1E-D051A8AC0744}"/>
              </a:ext>
            </a:extLst>
          </p:cNvPr>
          <p:cNvSpPr/>
          <p:nvPr/>
        </p:nvSpPr>
        <p:spPr>
          <a:xfrm>
            <a:off x="7646605" y="3456282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Google Shape;193;p20">
            <a:extLst>
              <a:ext uri="{FF2B5EF4-FFF2-40B4-BE49-F238E27FC236}">
                <a16:creationId xmlns:a16="http://schemas.microsoft.com/office/drawing/2014/main" id="{2AA56EA1-49C5-461B-AF09-9C4429B53F18}"/>
              </a:ext>
            </a:extLst>
          </p:cNvPr>
          <p:cNvSpPr/>
          <p:nvPr/>
        </p:nvSpPr>
        <p:spPr>
          <a:xfrm>
            <a:off x="8854517" y="3561645"/>
            <a:ext cx="156164" cy="156162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173369" tIns="173369" rIns="173369" bIns="173369" anchor="ctr"/>
          <a:lstStyle/>
          <a:p>
            <a:pPr algn="l" defTabSz="1083747" eaLnBrk="0" fontAlgn="base">
              <a:defRPr/>
            </a:pPr>
            <a:endParaRPr sz="6447" b="0" kern="120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434" name="Google Shape;194;p20">
            <a:extLst>
              <a:ext uri="{FF2B5EF4-FFF2-40B4-BE49-F238E27FC236}">
                <a16:creationId xmlns:a16="http://schemas.microsoft.com/office/drawing/2014/main" id="{7E739418-AF82-40CB-95EF-2691A590EF19}"/>
              </a:ext>
            </a:extLst>
          </p:cNvPr>
          <p:cNvGrpSpPr>
            <a:grpSpLocks/>
          </p:cNvGrpSpPr>
          <p:nvPr/>
        </p:nvGrpSpPr>
        <p:grpSpPr bwMode="auto">
          <a:xfrm>
            <a:off x="6867672" y="2103496"/>
            <a:ext cx="2026356" cy="2026356"/>
            <a:chOff x="3225625" y="3056506"/>
            <a:chExt cx="1068900" cy="1068900"/>
          </a:xfrm>
        </p:grpSpPr>
        <p:sp>
          <p:nvSpPr>
            <p:cNvPr id="60" name="Google Shape;195;p20">
              <a:extLst>
                <a:ext uri="{FF2B5EF4-FFF2-40B4-BE49-F238E27FC236}">
                  <a16:creationId xmlns:a16="http://schemas.microsoft.com/office/drawing/2014/main" id="{E81F5663-93E6-4729-886E-A258AC16AD95}"/>
                </a:ext>
              </a:extLst>
            </p:cNvPr>
            <p:cNvSpPr/>
            <p:nvPr/>
          </p:nvSpPr>
          <p:spPr>
            <a:xfrm>
              <a:off x="3579940" y="3400896"/>
              <a:ext cx="360269" cy="359277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Google Shape;196;p20">
              <a:extLst>
                <a:ext uri="{FF2B5EF4-FFF2-40B4-BE49-F238E27FC236}">
                  <a16:creationId xmlns:a16="http://schemas.microsoft.com/office/drawing/2014/main" id="{4D645F00-3E5C-4CCB-BB1B-146B165F287F}"/>
                </a:ext>
              </a:extLst>
            </p:cNvPr>
            <p:cNvSpPr/>
            <p:nvPr/>
          </p:nvSpPr>
          <p:spPr>
            <a:xfrm>
              <a:off x="3396331" y="3216295"/>
              <a:ext cx="727487" cy="728479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Google Shape;197;p20">
              <a:extLst>
                <a:ext uri="{FF2B5EF4-FFF2-40B4-BE49-F238E27FC236}">
                  <a16:creationId xmlns:a16="http://schemas.microsoft.com/office/drawing/2014/main" id="{52BEFDC6-6358-4294-916F-E0122C966D73}"/>
                </a:ext>
              </a:extLst>
            </p:cNvPr>
            <p:cNvSpPr/>
            <p:nvPr/>
          </p:nvSpPr>
          <p:spPr>
            <a:xfrm>
              <a:off x="3225625" y="3056506"/>
              <a:ext cx="1068900" cy="1068900"/>
            </a:xfrm>
            <a:prstGeom prst="ellipse">
              <a:avLst/>
            </a:prstGeom>
            <a:noFill/>
            <a:ln w="38100" cap="flat" cmpd="sng">
              <a:solidFill>
                <a:srgbClr val="6AA84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lIns="173369" tIns="173369" rIns="173369" bIns="173369" anchor="ctr"/>
            <a:lstStyle/>
            <a:p>
              <a:pPr algn="l" defTabSz="1083747" eaLnBrk="0" fontAlgn="base">
                <a:defRPr/>
              </a:pPr>
              <a:endParaRPr sz="6447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33542E5-9AD2-4AE5-9609-31468B3EFDE6}"/>
              </a:ext>
            </a:extLst>
          </p:cNvPr>
          <p:cNvSpPr/>
          <p:nvPr/>
        </p:nvSpPr>
        <p:spPr bwMode="auto">
          <a:xfrm>
            <a:off x="1132916" y="5172193"/>
            <a:ext cx="4432770" cy="1458148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44" b="0" kern="12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Computation</a:t>
            </a:r>
          </a:p>
        </p:txBody>
      </p:sp>
      <p:sp>
        <p:nvSpPr>
          <p:cNvPr id="17436" name="Rectangle 65">
            <a:extLst>
              <a:ext uri="{FF2B5EF4-FFF2-40B4-BE49-F238E27FC236}">
                <a16:creationId xmlns:a16="http://schemas.microsoft.com/office/drawing/2014/main" id="{9DB94D6A-EB21-4DF1-9AA4-8B29A8F12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24" y="5209823"/>
            <a:ext cx="4430888" cy="145814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44" b="0" kern="1200">
                <a:solidFill>
                  <a:prstClr val="white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rPr>
              <a:t>Embedding Optimization</a:t>
            </a:r>
          </a:p>
        </p:txBody>
      </p:sp>
      <p:pic>
        <p:nvPicPr>
          <p:cNvPr id="17437" name="Picture 71">
            <a:extLst>
              <a:ext uri="{FF2B5EF4-FFF2-40B4-BE49-F238E27FC236}">
                <a16:creationId xmlns:a16="http://schemas.microsoft.com/office/drawing/2014/main" id="{DED5F987-9791-454D-8524-B884BC879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50047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8" name="Picture 72">
            <a:extLst>
              <a:ext uri="{FF2B5EF4-FFF2-40B4-BE49-F238E27FC236}">
                <a16:creationId xmlns:a16="http://schemas.microsoft.com/office/drawing/2014/main" id="{EAC4F63D-C4B0-44C1-9F14-6BCC080BD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4" y="187207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Picture 73">
            <a:extLst>
              <a:ext uri="{FF2B5EF4-FFF2-40B4-BE49-F238E27FC236}">
                <a16:creationId xmlns:a16="http://schemas.microsoft.com/office/drawing/2014/main" id="{4563AE5A-D999-43FF-A3A9-932AA2174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5" y="209973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0" name="TextBox 74">
            <a:extLst>
              <a:ext uri="{FF2B5EF4-FFF2-40B4-BE49-F238E27FC236}">
                <a16:creationId xmlns:a16="http://schemas.microsoft.com/office/drawing/2014/main" id="{1068357A-A48B-4135-BC58-12DCFC8A5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5939" y="187207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7441" name="Picture 75">
            <a:extLst>
              <a:ext uri="{FF2B5EF4-FFF2-40B4-BE49-F238E27FC236}">
                <a16:creationId xmlns:a16="http://schemas.microsoft.com/office/drawing/2014/main" id="{6BDA4D4E-47C2-4901-B2D7-36DA9479F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116087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Picture 76">
            <a:extLst>
              <a:ext uri="{FF2B5EF4-FFF2-40B4-BE49-F238E27FC236}">
                <a16:creationId xmlns:a16="http://schemas.microsoft.com/office/drawing/2014/main" id="{CD481BED-DB45-4F02-8B9B-FD9F9FA2F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84" y="132080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3" name="Rectangle 77">
            <a:extLst>
              <a:ext uri="{FF2B5EF4-FFF2-40B4-BE49-F238E27FC236}">
                <a16:creationId xmlns:a16="http://schemas.microsoft.com/office/drawing/2014/main" id="{3D1D1B36-2302-493C-8228-FAEBA20BD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3954" y="124554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H-Dim</a:t>
            </a:r>
          </a:p>
        </p:txBody>
      </p:sp>
      <p:pic>
        <p:nvPicPr>
          <p:cNvPr id="17444" name="Picture 79">
            <a:extLst>
              <a:ext uri="{FF2B5EF4-FFF2-40B4-BE49-F238E27FC236}">
                <a16:creationId xmlns:a16="http://schemas.microsoft.com/office/drawing/2014/main" id="{ECFC5F72-8601-4F1E-8FC9-1072F4F7D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109" y="289183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5" name="Picture 80">
            <a:extLst>
              <a:ext uri="{FF2B5EF4-FFF2-40B4-BE49-F238E27FC236}">
                <a16:creationId xmlns:a16="http://schemas.microsoft.com/office/drawing/2014/main" id="{236DB5A0-B9E7-48E1-BE7A-3DD01FFAA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236" y="367453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Picture 81">
            <a:extLst>
              <a:ext uri="{FF2B5EF4-FFF2-40B4-BE49-F238E27FC236}">
                <a16:creationId xmlns:a16="http://schemas.microsoft.com/office/drawing/2014/main" id="{7F6F6DCF-27B3-41C1-BAD7-2520D4A01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77" y="376860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7" name="Rectangle 82">
            <a:extLst>
              <a:ext uri="{FF2B5EF4-FFF2-40B4-BE49-F238E27FC236}">
                <a16:creationId xmlns:a16="http://schemas.microsoft.com/office/drawing/2014/main" id="{36BDF6C0-EF7D-4049-B500-3DCD1B16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628" y="369334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L-Dim</a:t>
            </a:r>
          </a:p>
        </p:txBody>
      </p:sp>
      <p:pic>
        <p:nvPicPr>
          <p:cNvPr id="17448" name="Picture 83">
            <a:extLst>
              <a:ext uri="{FF2B5EF4-FFF2-40B4-BE49-F238E27FC236}">
                <a16:creationId xmlns:a16="http://schemas.microsoft.com/office/drawing/2014/main" id="{2D3ECFF4-B9B0-483B-91E3-A9994398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620" y="444217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9" name="TextBox 84">
            <a:extLst>
              <a:ext uri="{FF2B5EF4-FFF2-40B4-BE49-F238E27FC236}">
                <a16:creationId xmlns:a16="http://schemas.microsoft.com/office/drawing/2014/main" id="{9789D05E-4E17-4C08-AAC4-49A56F76A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3954" y="421451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7450" name="Picture 85">
            <a:extLst>
              <a:ext uri="{FF2B5EF4-FFF2-40B4-BE49-F238E27FC236}">
                <a16:creationId xmlns:a16="http://schemas.microsoft.com/office/drawing/2014/main" id="{FA4AAD08-2AF9-4FBA-AE8C-15BFF8A2D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20" y="435939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86">
            <a:extLst>
              <a:ext uri="{FF2B5EF4-FFF2-40B4-BE49-F238E27FC236}">
                <a16:creationId xmlns:a16="http://schemas.microsoft.com/office/drawing/2014/main" id="{70C50E03-ACE6-4B8E-86E1-5248FF5D7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4" y="5943601"/>
            <a:ext cx="3966163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2" name="TextBox 87">
            <a:extLst>
              <a:ext uri="{FF2B5EF4-FFF2-40B4-BE49-F238E27FC236}">
                <a16:creationId xmlns:a16="http://schemas.microsoft.com/office/drawing/2014/main" id="{C946C175-162B-4345-9AEA-F4B9C2B95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9464" y="5599290"/>
            <a:ext cx="4577645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Entropy-based cost function</a:t>
            </a:r>
          </a:p>
        </p:txBody>
      </p:sp>
      <p:pic>
        <p:nvPicPr>
          <p:cNvPr id="17453" name="Picture 88">
            <a:extLst>
              <a:ext uri="{FF2B5EF4-FFF2-40B4-BE49-F238E27FC236}">
                <a16:creationId xmlns:a16="http://schemas.microsoft.com/office/drawing/2014/main" id="{DB1F52A7-392E-41C1-8F2C-C4970E44D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5" y="7068727"/>
            <a:ext cx="4190060" cy="11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E66CAA-B84C-4E42-9186-546AE68BF974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he left-right axis">
            <a:extLst>
              <a:ext uri="{FF2B5EF4-FFF2-40B4-BE49-F238E27FC236}">
                <a16:creationId xmlns:a16="http://schemas.microsoft.com/office/drawing/2014/main" id="{1815138D-044E-4DEF-AE82-804166578382}"/>
              </a:ext>
            </a:extLst>
          </p:cNvPr>
          <p:cNvSpPr txBox="1"/>
          <p:nvPr/>
        </p:nvSpPr>
        <p:spPr>
          <a:xfrm>
            <a:off x="3599603" y="273836"/>
            <a:ext cx="393216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How t-SNE works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1">
            <a:extLst>
              <a:ext uri="{FF2B5EF4-FFF2-40B4-BE49-F238E27FC236}">
                <a16:creationId xmlns:a16="http://schemas.microsoft.com/office/drawing/2014/main" id="{D3C67582-A5D5-4063-96CB-61D4CFE0B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50047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2">
            <a:extLst>
              <a:ext uri="{FF2B5EF4-FFF2-40B4-BE49-F238E27FC236}">
                <a16:creationId xmlns:a16="http://schemas.microsoft.com/office/drawing/2014/main" id="{60222787-42D7-4AD8-8E19-D91BE181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4" y="187207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3">
            <a:extLst>
              <a:ext uri="{FF2B5EF4-FFF2-40B4-BE49-F238E27FC236}">
                <a16:creationId xmlns:a16="http://schemas.microsoft.com/office/drawing/2014/main" id="{4B1D3097-D280-4431-8121-2B546CCB3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5" y="209973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4">
            <a:extLst>
              <a:ext uri="{FF2B5EF4-FFF2-40B4-BE49-F238E27FC236}">
                <a16:creationId xmlns:a16="http://schemas.microsoft.com/office/drawing/2014/main" id="{77F79AEB-A25E-4C37-B046-CC44B4AFF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5939" y="187207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0" name="Picture 75">
            <a:extLst>
              <a:ext uri="{FF2B5EF4-FFF2-40B4-BE49-F238E27FC236}">
                <a16:creationId xmlns:a16="http://schemas.microsoft.com/office/drawing/2014/main" id="{4196B884-F097-4A8E-AB44-0171DDBBD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98" y="116087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6">
            <a:extLst>
              <a:ext uri="{FF2B5EF4-FFF2-40B4-BE49-F238E27FC236}">
                <a16:creationId xmlns:a16="http://schemas.microsoft.com/office/drawing/2014/main" id="{AAA3F83C-1A2A-41BA-9526-8BF4ABF2E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84" y="132080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7">
            <a:extLst>
              <a:ext uri="{FF2B5EF4-FFF2-40B4-BE49-F238E27FC236}">
                <a16:creationId xmlns:a16="http://schemas.microsoft.com/office/drawing/2014/main" id="{9E42DA13-DB8B-46AD-84E5-C721DFB8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3954" y="124554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 dirty="0" err="1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H-Dim</a:t>
            </a:r>
          </a:p>
        </p:txBody>
      </p:sp>
      <p:pic>
        <p:nvPicPr>
          <p:cNvPr id="13" name="Picture 79">
            <a:extLst>
              <a:ext uri="{FF2B5EF4-FFF2-40B4-BE49-F238E27FC236}">
                <a16:creationId xmlns:a16="http://schemas.microsoft.com/office/drawing/2014/main" id="{C43D05AC-1FE6-487F-8D9C-C146CF985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109" y="289183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0">
            <a:extLst>
              <a:ext uri="{FF2B5EF4-FFF2-40B4-BE49-F238E27FC236}">
                <a16:creationId xmlns:a16="http://schemas.microsoft.com/office/drawing/2014/main" id="{1EE9E3F7-9ED2-4E8D-865A-1840837D7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236" y="367453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1">
            <a:extLst>
              <a:ext uri="{FF2B5EF4-FFF2-40B4-BE49-F238E27FC236}">
                <a16:creationId xmlns:a16="http://schemas.microsoft.com/office/drawing/2014/main" id="{CF4CA385-F78A-4363-B39F-CC57E1978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77" y="376860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2">
            <a:extLst>
              <a:ext uri="{FF2B5EF4-FFF2-40B4-BE49-F238E27FC236}">
                <a16:creationId xmlns:a16="http://schemas.microsoft.com/office/drawing/2014/main" id="{01E50D7D-E2F1-41E3-9F6A-83FA574F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628" y="369334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Similarity between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en-US" altLang="en-US" sz="2133" b="0" i="1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j in L-Dim</a:t>
            </a:r>
          </a:p>
        </p:txBody>
      </p:sp>
      <p:pic>
        <p:nvPicPr>
          <p:cNvPr id="17" name="Picture 83">
            <a:extLst>
              <a:ext uri="{FF2B5EF4-FFF2-40B4-BE49-F238E27FC236}">
                <a16:creationId xmlns:a16="http://schemas.microsoft.com/office/drawing/2014/main" id="{2D269664-616A-4548-BD95-D172003FA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620" y="444217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4">
            <a:extLst>
              <a:ext uri="{FF2B5EF4-FFF2-40B4-BE49-F238E27FC236}">
                <a16:creationId xmlns:a16="http://schemas.microsoft.com/office/drawing/2014/main" id="{3EE23511-5D53-4B90-AF89-2BC243CB6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3954" y="421451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distribution encoding similarities</a:t>
            </a:r>
          </a:p>
        </p:txBody>
      </p:sp>
      <p:pic>
        <p:nvPicPr>
          <p:cNvPr id="19" name="Picture 85">
            <a:extLst>
              <a:ext uri="{FF2B5EF4-FFF2-40B4-BE49-F238E27FC236}">
                <a16:creationId xmlns:a16="http://schemas.microsoft.com/office/drawing/2014/main" id="{2082D295-A04F-4D9E-9455-EFA272D2C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220" y="435939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6">
            <a:extLst>
              <a:ext uri="{FF2B5EF4-FFF2-40B4-BE49-F238E27FC236}">
                <a16:creationId xmlns:a16="http://schemas.microsoft.com/office/drawing/2014/main" id="{3AEA9DFF-4AF1-4B03-A325-28C94BAD35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4" y="5943601"/>
            <a:ext cx="3966163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87">
            <a:extLst>
              <a:ext uri="{FF2B5EF4-FFF2-40B4-BE49-F238E27FC236}">
                <a16:creationId xmlns:a16="http://schemas.microsoft.com/office/drawing/2014/main" id="{6F9CEAE8-6573-421B-9039-040AF802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9464" y="5599290"/>
            <a:ext cx="4577645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370" b="0" kern="120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Entropy-based cost function</a:t>
            </a:r>
          </a:p>
        </p:txBody>
      </p:sp>
      <p:pic>
        <p:nvPicPr>
          <p:cNvPr id="22" name="Picture 88">
            <a:extLst>
              <a:ext uri="{FF2B5EF4-FFF2-40B4-BE49-F238E27FC236}">
                <a16:creationId xmlns:a16="http://schemas.microsoft.com/office/drawing/2014/main" id="{E639BE4D-813A-4E9D-BE45-5D6238B0F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65" y="7068727"/>
            <a:ext cx="4190060" cy="11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F5174F4-2C0E-4061-8A72-852618638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384872"/>
              </p:ext>
            </p:extLst>
          </p:nvPr>
        </p:nvGraphicFramePr>
        <p:xfrm>
          <a:off x="5675746" y="290253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75746" y="290253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8E30748-0C61-4DEF-8562-56AF5DAF9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08007"/>
              </p:ext>
            </p:extLst>
          </p:nvPr>
        </p:nvGraphicFramePr>
        <p:xfrm>
          <a:off x="5675746" y="290253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" name="Equation" r:id="rId14" imgW="914400" imgH="198720" progId="Equation.DSMT4">
                  <p:embed/>
                </p:oleObj>
              </mc:Choice>
              <mc:Fallback>
                <p:oleObj name="Equation" r:id="rId1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75746" y="290253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D428232F-7342-4973-8574-98066D12C9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2469" y="6558334"/>
            <a:ext cx="3724275" cy="7905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5516C89-98EC-4FED-8F96-DB54A00E35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0006" y="1707533"/>
            <a:ext cx="6425485" cy="112531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E1B110C-4ADF-429B-83F0-67C3C15941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2644" y="3127368"/>
            <a:ext cx="6134100" cy="134302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2325B81-3E70-43C0-9861-870A04A007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2596" y="5076695"/>
            <a:ext cx="5600700" cy="1257300"/>
          </a:xfrm>
          <a:prstGeom prst="rect">
            <a:avLst/>
          </a:prstGeom>
        </p:spPr>
      </p:pic>
      <p:sp>
        <p:nvSpPr>
          <p:cNvPr id="39" name="Rectangle 77">
            <a:extLst>
              <a:ext uri="{FF2B5EF4-FFF2-40B4-BE49-F238E27FC236}">
                <a16:creationId xmlns:a16="http://schemas.microsoft.com/office/drawing/2014/main" id="{86FDFCFB-03F2-4B0F-B1E8-2AD030D96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6828768"/>
            <a:ext cx="7446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0" kern="1200" dirty="0">
                <a:solidFill>
                  <a:prstClr val="black"/>
                </a:solidFill>
                <a:latin typeface="+mj-lt"/>
                <a:ea typeface="ＭＳ Ｐゴシック" panose="020B0600070205080204" pitchFamily="34" charset="-128"/>
              </a:rPr>
              <a:t>Large          modeled by small         ? Big penalty!       </a:t>
            </a:r>
            <a:endParaRPr lang="en-US" altLang="en-US" b="0" i="1" kern="1200" dirty="0">
              <a:solidFill>
                <a:prstClr val="black"/>
              </a:solidFill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40" name="Picture 75">
            <a:extLst>
              <a:ext uri="{FF2B5EF4-FFF2-40B4-BE49-F238E27FC236}">
                <a16:creationId xmlns:a16="http://schemas.microsoft.com/office/drawing/2014/main" id="{43B9A765-7784-471D-8808-F1A77A5F9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5" y="6807120"/>
            <a:ext cx="53880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0">
            <a:extLst>
              <a:ext uri="{FF2B5EF4-FFF2-40B4-BE49-F238E27FC236}">
                <a16:creationId xmlns:a16="http://schemas.microsoft.com/office/drawing/2014/main" id="{10EB06F6-E9E3-4A5E-A0FD-018B81B77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66" y="6863989"/>
            <a:ext cx="540688" cy="4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77">
            <a:extLst>
              <a:ext uri="{FF2B5EF4-FFF2-40B4-BE49-F238E27FC236}">
                <a16:creationId xmlns:a16="http://schemas.microsoft.com/office/drawing/2014/main" id="{43807A1B-CC5E-4CB2-8C7C-A57BE7E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7439681"/>
            <a:ext cx="7720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0" kern="1200" dirty="0">
                <a:solidFill>
                  <a:prstClr val="black"/>
                </a:solidFill>
                <a:latin typeface="+mj-lt"/>
                <a:ea typeface="ＭＳ Ｐゴシック" panose="020B0600070205080204" pitchFamily="34" charset="-128"/>
              </a:rPr>
              <a:t>Small          modeled by large         ? Small penalty!       </a:t>
            </a:r>
            <a:endParaRPr lang="en-US" altLang="en-US" b="0" i="1" kern="1200" dirty="0">
              <a:solidFill>
                <a:prstClr val="black"/>
              </a:solidFill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43" name="Picture 75">
            <a:extLst>
              <a:ext uri="{FF2B5EF4-FFF2-40B4-BE49-F238E27FC236}">
                <a16:creationId xmlns:a16="http://schemas.microsoft.com/office/drawing/2014/main" id="{1C45E728-90ED-491A-8421-C8E6A1520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5" y="7418033"/>
            <a:ext cx="53880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0">
            <a:extLst>
              <a:ext uri="{FF2B5EF4-FFF2-40B4-BE49-F238E27FC236}">
                <a16:creationId xmlns:a16="http://schemas.microsoft.com/office/drawing/2014/main" id="{2521B612-A384-42D5-A639-775C2FB1E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66" y="7474902"/>
            <a:ext cx="540688" cy="4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7">
            <a:extLst>
              <a:ext uri="{FF2B5EF4-FFF2-40B4-BE49-F238E27FC236}">
                <a16:creationId xmlns:a16="http://schemas.microsoft.com/office/drawing/2014/main" id="{62A654C1-05CB-4D62-B88B-EE04D06E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8213828"/>
            <a:ext cx="7697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08374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0" kern="1200" dirty="0">
                <a:solidFill>
                  <a:prstClr val="black"/>
                </a:solidFill>
                <a:latin typeface="+mj-lt"/>
                <a:ea typeface="ＭＳ Ｐゴシック" panose="020B0600070205080204" pitchFamily="34" charset="-128"/>
              </a:rPr>
              <a:t>Hence, t-SNE mainly preserve local similarity structure.</a:t>
            </a:r>
          </a:p>
        </p:txBody>
      </p:sp>
      <p:sp>
        <p:nvSpPr>
          <p:cNvPr id="33" name="The left-right axis">
            <a:extLst>
              <a:ext uri="{FF2B5EF4-FFF2-40B4-BE49-F238E27FC236}">
                <a16:creationId xmlns:a16="http://schemas.microsoft.com/office/drawing/2014/main" id="{A6DE1CA6-1299-4F5D-8D57-830BA223181C}"/>
              </a:ext>
            </a:extLst>
          </p:cNvPr>
          <p:cNvSpPr txBox="1"/>
          <p:nvPr/>
        </p:nvSpPr>
        <p:spPr>
          <a:xfrm>
            <a:off x="3599603" y="273836"/>
            <a:ext cx="393216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How t-SNE works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B6001D33-2456-4BDB-A4A1-041A5E41517F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5022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e left-right axis">
            <a:extLst>
              <a:ext uri="{FF2B5EF4-FFF2-40B4-BE49-F238E27FC236}">
                <a16:creationId xmlns:a16="http://schemas.microsoft.com/office/drawing/2014/main" id="{753446B8-1D36-4B53-8850-8EC88467BB0C}"/>
              </a:ext>
            </a:extLst>
          </p:cNvPr>
          <p:cNvSpPr txBox="1"/>
          <p:nvPr/>
        </p:nvSpPr>
        <p:spPr>
          <a:xfrm>
            <a:off x="5444100" y="630585"/>
            <a:ext cx="645208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Why a Student-t distribution</a:t>
            </a:r>
          </a:p>
        </p:txBody>
      </p:sp>
      <p:pic>
        <p:nvPicPr>
          <p:cNvPr id="2050" name="Picture 2" descr="1df">
            <a:extLst>
              <a:ext uri="{FF2B5EF4-FFF2-40B4-BE49-F238E27FC236}">
                <a16:creationId xmlns:a16="http://schemas.microsoft.com/office/drawing/2014/main" id="{94CDBAED-9330-4D7E-AAA2-32B02571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61" y="2803936"/>
            <a:ext cx="6577302" cy="657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D8FBC0-E3C8-406A-B514-62B356DC1D6B}"/>
              </a:ext>
            </a:extLst>
          </p:cNvPr>
          <p:cNvSpPr/>
          <p:nvPr/>
        </p:nvSpPr>
        <p:spPr>
          <a:xfrm>
            <a:off x="7686290" y="7897867"/>
            <a:ext cx="1871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Student's </a:t>
            </a:r>
            <a:r>
              <a:rPr lang="en-US" b="0" i="1" dirty="0">
                <a:latin typeface="Comic Sans MS" panose="030F0702030302020204" pitchFamily="66" charset="0"/>
              </a:rPr>
              <a:t>t</a:t>
            </a:r>
            <a:endParaRPr lang="en-US" b="0" dirty="0">
              <a:latin typeface="Comic Sans MS" panose="030F0702030302020204" pitchFamily="66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91D760-9F9F-4AAE-97DB-18DF3367EF9A}"/>
              </a:ext>
            </a:extLst>
          </p:cNvPr>
          <p:cNvSpPr/>
          <p:nvPr/>
        </p:nvSpPr>
        <p:spPr>
          <a:xfrm>
            <a:off x="7688263" y="834798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Gaussian 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DE8540-253F-4915-95FF-FEC832AD25E6}"/>
              </a:ext>
            </a:extLst>
          </p:cNvPr>
          <p:cNvCxnSpPr>
            <a:cxnSpLocks/>
          </p:cNvCxnSpPr>
          <p:nvPr/>
        </p:nvCxnSpPr>
        <p:spPr>
          <a:xfrm>
            <a:off x="2232711" y="8045495"/>
            <a:ext cx="5167746" cy="1086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28B73ED-6D0D-4912-9D9F-F0530E0841D5}"/>
              </a:ext>
            </a:extLst>
          </p:cNvPr>
          <p:cNvCxnSpPr>
            <a:cxnSpLocks/>
          </p:cNvCxnSpPr>
          <p:nvPr/>
        </p:nvCxnSpPr>
        <p:spPr>
          <a:xfrm>
            <a:off x="6278238" y="8128699"/>
            <a:ext cx="0" cy="4035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78EFD64-49A5-424F-AD93-3B3DA6441D1F}"/>
              </a:ext>
            </a:extLst>
          </p:cNvPr>
          <p:cNvCxnSpPr>
            <a:cxnSpLocks/>
          </p:cNvCxnSpPr>
          <p:nvPr/>
        </p:nvCxnSpPr>
        <p:spPr>
          <a:xfrm>
            <a:off x="6832420" y="8154099"/>
            <a:ext cx="0" cy="3781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9146A9F0-BA7C-48DB-8C50-CEF0744F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334" y="2283926"/>
            <a:ext cx="4685983" cy="102596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60419FC-03DC-415D-A231-240D3C8DD551}"/>
              </a:ext>
            </a:extLst>
          </p:cNvPr>
          <p:cNvSpPr/>
          <p:nvPr/>
        </p:nvSpPr>
        <p:spPr>
          <a:xfrm>
            <a:off x="7911654" y="4097603"/>
            <a:ext cx="9157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Comic Sans MS"/>
              </a:rPr>
              <a:t>Dissimilar points should be modeled far apart in low dimension.</a:t>
            </a:r>
          </a:p>
          <a:p>
            <a:r>
              <a:rPr lang="en-US" b="0" dirty="0">
                <a:solidFill>
                  <a:schemeClr val="tx1"/>
                </a:solidFill>
                <a:latin typeface="Comic Sans MS"/>
              </a:rPr>
              <a:t>Avoiding crowd problem</a:t>
            </a:r>
            <a:endParaRPr lang="en-US" b="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245C4DE-B2A3-4763-BA14-123375426741}"/>
              </a:ext>
            </a:extLst>
          </p:cNvPr>
          <p:cNvSpPr/>
          <p:nvPr/>
        </p:nvSpPr>
        <p:spPr>
          <a:xfrm>
            <a:off x="10656468" y="6826468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23F623D-E8F4-41B3-8990-572198209F42}"/>
              </a:ext>
            </a:extLst>
          </p:cNvPr>
          <p:cNvSpPr/>
          <p:nvPr/>
        </p:nvSpPr>
        <p:spPr>
          <a:xfrm>
            <a:off x="10641228" y="8140655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77384E1-F754-4FA6-A377-A133B15B8D16}"/>
              </a:ext>
            </a:extLst>
          </p:cNvPr>
          <p:cNvSpPr/>
          <p:nvPr/>
        </p:nvSpPr>
        <p:spPr>
          <a:xfrm>
            <a:off x="12128174" y="8174682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871682C-4D58-4173-AE50-EE8BD192A45A}"/>
              </a:ext>
            </a:extLst>
          </p:cNvPr>
          <p:cNvSpPr/>
          <p:nvPr/>
        </p:nvSpPr>
        <p:spPr>
          <a:xfrm>
            <a:off x="14161906" y="7358161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7DA5A82-B091-4B45-BDBB-54755B47B0DF}"/>
              </a:ext>
            </a:extLst>
          </p:cNvPr>
          <p:cNvSpPr/>
          <p:nvPr/>
        </p:nvSpPr>
        <p:spPr>
          <a:xfrm>
            <a:off x="15274426" y="7380495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B4AE376-83A6-4BA5-AFC5-B452B2E51C9B}"/>
              </a:ext>
            </a:extLst>
          </p:cNvPr>
          <p:cNvSpPr/>
          <p:nvPr/>
        </p:nvSpPr>
        <p:spPr>
          <a:xfrm>
            <a:off x="16483662" y="7364203"/>
            <a:ext cx="274320" cy="3048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60D2922-1ECC-483A-A147-F8A6C17632D5}"/>
              </a:ext>
            </a:extLst>
          </p:cNvPr>
          <p:cNvCxnSpPr>
            <a:cxnSpLocks/>
          </p:cNvCxnSpPr>
          <p:nvPr/>
        </p:nvCxnSpPr>
        <p:spPr>
          <a:xfrm flipV="1">
            <a:off x="12934671" y="7546783"/>
            <a:ext cx="616621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C0FA2C7-A0E0-4E69-9BBD-88834D66063E}"/>
              </a:ext>
            </a:extLst>
          </p:cNvPr>
          <p:cNvCxnSpPr>
            <a:stCxn id="33" idx="4"/>
            <a:endCxn id="35" idx="0"/>
          </p:cNvCxnSpPr>
          <p:nvPr/>
        </p:nvCxnSpPr>
        <p:spPr>
          <a:xfrm flipH="1">
            <a:off x="10778388" y="7131268"/>
            <a:ext cx="15240" cy="10093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C136828-47E4-454D-9857-E4FD364DA858}"/>
              </a:ext>
            </a:extLst>
          </p:cNvPr>
          <p:cNvCxnSpPr>
            <a:cxnSpLocks/>
            <a:stCxn id="36" idx="2"/>
            <a:endCxn id="35" idx="6"/>
          </p:cNvCxnSpPr>
          <p:nvPr/>
        </p:nvCxnSpPr>
        <p:spPr>
          <a:xfrm flipH="1" flipV="1">
            <a:off x="10915548" y="8293055"/>
            <a:ext cx="1212626" cy="3402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4F2D966-4D14-470D-86B2-F5938EC1B0DA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14436226" y="7510561"/>
            <a:ext cx="838200" cy="22334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98E5DA9-7D0D-40CC-8255-2D0A4FD82012}"/>
              </a:ext>
            </a:extLst>
          </p:cNvPr>
          <p:cNvCxnSpPr>
            <a:cxnSpLocks/>
            <a:stCxn id="39" idx="2"/>
            <a:endCxn id="38" idx="6"/>
          </p:cNvCxnSpPr>
          <p:nvPr/>
        </p:nvCxnSpPr>
        <p:spPr>
          <a:xfrm flipH="1">
            <a:off x="15548746" y="7516603"/>
            <a:ext cx="934916" cy="16292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30EC7C55-7484-4CA6-8A80-D57E21457CD2}"/>
              </a:ext>
            </a:extLst>
          </p:cNvPr>
          <p:cNvSpPr/>
          <p:nvPr/>
        </p:nvSpPr>
        <p:spPr>
          <a:xfrm>
            <a:off x="11456311" y="8824748"/>
            <a:ext cx="731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chemeClr val="tx1"/>
                </a:solidFill>
                <a:latin typeface="Comic Sans MS"/>
              </a:rPr>
              <a:t>2D</a:t>
            </a:r>
            <a:endParaRPr lang="en-US" sz="3200" b="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1059115-103C-4721-B63D-FDB37AF6F946}"/>
              </a:ext>
            </a:extLst>
          </p:cNvPr>
          <p:cNvSpPr/>
          <p:nvPr/>
        </p:nvSpPr>
        <p:spPr>
          <a:xfrm>
            <a:off x="15215962" y="8782612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chemeClr val="tx1"/>
                </a:solidFill>
                <a:latin typeface="Comic Sans MS"/>
              </a:rPr>
              <a:t>1D</a:t>
            </a:r>
            <a:endParaRPr lang="en-US" sz="3200" b="0" dirty="0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47552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sualization using tSNE">
            <a:extLst>
              <a:ext uri="{FF2B5EF4-FFF2-40B4-BE49-F238E27FC236}">
                <a16:creationId xmlns:a16="http://schemas.microsoft.com/office/drawing/2014/main" id="{9D24C941-FBFD-4221-BABC-68FE044C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6" y="1558025"/>
            <a:ext cx="10488468" cy="78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e left-right axis">
            <a:extLst>
              <a:ext uri="{FF2B5EF4-FFF2-40B4-BE49-F238E27FC236}">
                <a16:creationId xmlns:a16="http://schemas.microsoft.com/office/drawing/2014/main" id="{3DAB7557-7708-4181-8587-61D8BA59CFC5}"/>
              </a:ext>
            </a:extLst>
          </p:cNvPr>
          <p:cNvSpPr txBox="1"/>
          <p:nvPr/>
        </p:nvSpPr>
        <p:spPr>
          <a:xfrm>
            <a:off x="6035600" y="630585"/>
            <a:ext cx="526907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t-SNE </a:t>
            </a:r>
            <a:r>
              <a:rPr lang="en-US" altLang="zh-CN" dirty="0"/>
              <a:t>on MNIST digits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4625F-4D38-4430-AFE3-6D23A65D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5" y="4145973"/>
            <a:ext cx="2705100" cy="1905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653A01-4752-4474-9082-BDE0C5E7D8D9}"/>
              </a:ext>
            </a:extLst>
          </p:cNvPr>
          <p:cNvCxnSpPr>
            <a:cxnSpLocks/>
          </p:cNvCxnSpPr>
          <p:nvPr/>
        </p:nvCxnSpPr>
        <p:spPr>
          <a:xfrm flipV="1">
            <a:off x="3720260" y="5058328"/>
            <a:ext cx="616621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952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e left-right axis">
            <a:extLst>
              <a:ext uri="{FF2B5EF4-FFF2-40B4-BE49-F238E27FC236}">
                <a16:creationId xmlns:a16="http://schemas.microsoft.com/office/drawing/2014/main" id="{3DAB7557-7708-4181-8587-61D8BA59CFC5}"/>
              </a:ext>
            </a:extLst>
          </p:cNvPr>
          <p:cNvSpPr txBox="1"/>
          <p:nvPr/>
        </p:nvSpPr>
        <p:spPr>
          <a:xfrm>
            <a:off x="3310495" y="630585"/>
            <a:ext cx="1071928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t-SNE </a:t>
            </a:r>
            <a:r>
              <a:rPr lang="en-US" altLang="zh-CN" dirty="0"/>
              <a:t>on </a:t>
            </a:r>
            <a:r>
              <a:rPr lang="en-US" dirty="0"/>
              <a:t>two concentric circles and the S-curve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5CE813-012F-4F10-8BAE-E9888BC9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05" y="1730591"/>
            <a:ext cx="13390051" cy="7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143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utline"/>
          <p:cNvSpPr txBox="1"/>
          <p:nvPr/>
        </p:nvSpPr>
        <p:spPr>
          <a:xfrm>
            <a:off x="7829357" y="693957"/>
            <a:ext cx="168155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Outline</a:t>
            </a:r>
          </a:p>
        </p:txBody>
      </p:sp>
      <p:sp>
        <p:nvSpPr>
          <p:cNvPr id="136" name="Key events during mammalian early development"/>
          <p:cNvSpPr txBox="1"/>
          <p:nvPr/>
        </p:nvSpPr>
        <p:spPr>
          <a:xfrm>
            <a:off x="1589039" y="2297871"/>
            <a:ext cx="7312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457223" indent="-457223" algn="l">
              <a:buFont typeface="Wingdings" pitchFamily="2" charset="2"/>
              <a:buChar char="Ø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concept of machine learning</a:t>
            </a:r>
            <a:endParaRPr dirty="0"/>
          </a:p>
        </p:txBody>
      </p:sp>
      <p:sp>
        <p:nvSpPr>
          <p:cNvPr id="138" name="Regulation mammalian early development"/>
          <p:cNvSpPr txBox="1"/>
          <p:nvPr/>
        </p:nvSpPr>
        <p:spPr>
          <a:xfrm>
            <a:off x="1589040" y="3338867"/>
            <a:ext cx="394819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457223" indent="-457223" algn="l">
              <a:buFont typeface="Wingdings" pitchFamily="2" charset="2"/>
              <a:buChar char="Ø"/>
            </a:pPr>
            <a:r>
              <a:rPr lang="en-US" altLang="zh-CN" dirty="0"/>
              <a:t>Dimension reduction</a:t>
            </a:r>
            <a:endParaRPr lang="en-US" dirty="0"/>
          </a:p>
        </p:txBody>
      </p:sp>
      <p:sp>
        <p:nvSpPr>
          <p:cNvPr id="6" name="Regulation mammalian early development">
            <a:extLst>
              <a:ext uri="{FF2B5EF4-FFF2-40B4-BE49-F238E27FC236}">
                <a16:creationId xmlns:a16="http://schemas.microsoft.com/office/drawing/2014/main" id="{5479B75B-02D4-624B-BB9E-64553C6EE9BE}"/>
              </a:ext>
            </a:extLst>
          </p:cNvPr>
          <p:cNvSpPr txBox="1"/>
          <p:nvPr/>
        </p:nvSpPr>
        <p:spPr>
          <a:xfrm>
            <a:off x="1589044" y="4332360"/>
            <a:ext cx="409406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457223" indent="-457223" algn="l">
              <a:buFont typeface="Wingdings" pitchFamily="2" charset="2"/>
              <a:buChar char="Ø"/>
            </a:pPr>
            <a:r>
              <a:rPr lang="en-US" dirty="0"/>
              <a:t>PCA &amp; </a:t>
            </a:r>
            <a:r>
              <a:rPr lang="en-US" dirty="0" err="1"/>
              <a:t>tSNE</a:t>
            </a:r>
            <a:r>
              <a:rPr lang="en-US" dirty="0"/>
              <a:t> &amp; UMAP</a:t>
            </a:r>
          </a:p>
        </p:txBody>
      </p:sp>
      <p:sp>
        <p:nvSpPr>
          <p:cNvPr id="8" name="Regulation mammalian early development">
            <a:extLst>
              <a:ext uri="{FF2B5EF4-FFF2-40B4-BE49-F238E27FC236}">
                <a16:creationId xmlns:a16="http://schemas.microsoft.com/office/drawing/2014/main" id="{ED0DD4C0-E687-4148-8170-0BEEB2AA8241}"/>
              </a:ext>
            </a:extLst>
          </p:cNvPr>
          <p:cNvSpPr txBox="1"/>
          <p:nvPr/>
        </p:nvSpPr>
        <p:spPr>
          <a:xfrm>
            <a:off x="1589039" y="5325853"/>
            <a:ext cx="334707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457223" indent="-457223" algn="l">
              <a:buFont typeface="Wingdings" pitchFamily="2" charset="2"/>
              <a:buChar char="Ø"/>
            </a:pPr>
            <a:r>
              <a:rPr lang="en-US" dirty="0"/>
              <a:t>Recommendation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5334288" y="630585"/>
            <a:ext cx="66716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How to Use t-SNE Effectively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9C2A4-FC74-4C3C-829A-2EE68F9DB4E4}"/>
              </a:ext>
            </a:extLst>
          </p:cNvPr>
          <p:cNvSpPr/>
          <p:nvPr/>
        </p:nvSpPr>
        <p:spPr>
          <a:xfrm>
            <a:off x="10530938" y="9291883"/>
            <a:ext cx="6671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Comic Sans MS" panose="030F0702030302020204" pitchFamily="66" charset="0"/>
              </a:rPr>
              <a:t>https</a:t>
            </a:r>
            <a:r>
              <a:rPr lang="en-US" b="0" dirty="0">
                <a:latin typeface="Comic Sans MS" panose="030F0702030302020204" pitchFamily="66" charset="0"/>
              </a:rPr>
              <a:t>://distill.pub/2016/misread-tsne/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DFA1C-3A63-40F5-A71A-AC6E207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13" y="2037050"/>
            <a:ext cx="14766384" cy="34084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757010-4D4A-4CC2-94F6-04CE05E3AE93}"/>
              </a:ext>
            </a:extLst>
          </p:cNvPr>
          <p:cNvSpPr/>
          <p:nvPr/>
        </p:nvSpPr>
        <p:spPr>
          <a:xfrm>
            <a:off x="1070013" y="1474386"/>
            <a:ext cx="6420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Perplexity (hyperparameters) really matter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AFBA77-A36C-47DE-B008-14498CF8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13" y="6012321"/>
            <a:ext cx="4801090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6CE707-69D7-42E9-AEA6-88BDEDE9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03" y="6012321"/>
            <a:ext cx="8412828" cy="324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63F96FF-2155-4FDE-BF82-74D6C0C88E8D}"/>
              </a:ext>
            </a:extLst>
          </p:cNvPr>
          <p:cNvSpPr/>
          <p:nvPr/>
        </p:nvSpPr>
        <p:spPr>
          <a:xfrm>
            <a:off x="1044324" y="5498081"/>
            <a:ext cx="7625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t-SNE captures local structures </a:t>
            </a:r>
            <a:r>
              <a:rPr lang="en-US" altLang="zh-CN" b="0" dirty="0">
                <a:latin typeface="Comic Sans MS" panose="030F0702030302020204" pitchFamily="66" charset="0"/>
              </a:rPr>
              <a:t>with low Perplexity</a:t>
            </a:r>
            <a:endParaRPr lang="en-US" b="0" dirty="0">
              <a:latin typeface="Comic Sans MS" panose="030F0702030302020204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8AD7D3-6FA3-4813-B31C-FDF39B058A1E}"/>
              </a:ext>
            </a:extLst>
          </p:cNvPr>
          <p:cNvSpPr/>
          <p:nvPr/>
        </p:nvSpPr>
        <p:spPr>
          <a:xfrm>
            <a:off x="5712435" y="2010519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/>
              </a:rPr>
              <a:t>Local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58FE3A-DF83-440F-8DB0-35F8B7A2DB3B}"/>
              </a:ext>
            </a:extLst>
          </p:cNvPr>
          <p:cNvSpPr/>
          <p:nvPr/>
        </p:nvSpPr>
        <p:spPr>
          <a:xfrm>
            <a:off x="10375449" y="2074914"/>
            <a:ext cx="137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Comic Sans MS"/>
              </a:rPr>
              <a:t>Golobal</a:t>
            </a:r>
            <a:r>
              <a:rPr lang="en-US" altLang="zh-CN" dirty="0">
                <a:solidFill>
                  <a:srgbClr val="FF0000"/>
                </a:solidFill>
                <a:latin typeface="Comic Sans MS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71087F-579B-43DB-B2DB-709E814031F8}"/>
              </a:ext>
            </a:extLst>
          </p:cNvPr>
          <p:cNvSpPr/>
          <p:nvPr/>
        </p:nvSpPr>
        <p:spPr>
          <a:xfrm>
            <a:off x="13653023" y="2054181"/>
            <a:ext cx="2024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</a:rPr>
              <a:t>Not suitable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134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5334288" y="630585"/>
            <a:ext cx="66716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How to Use t-SNE Effectively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9C2A4-FC74-4C3C-829A-2EE68F9DB4E4}"/>
              </a:ext>
            </a:extLst>
          </p:cNvPr>
          <p:cNvSpPr/>
          <p:nvPr/>
        </p:nvSpPr>
        <p:spPr>
          <a:xfrm>
            <a:off x="10530938" y="9291883"/>
            <a:ext cx="6671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Comic Sans MS" panose="030F0702030302020204" pitchFamily="66" charset="0"/>
              </a:rPr>
              <a:t>https</a:t>
            </a:r>
            <a:r>
              <a:rPr lang="en-US" b="0" dirty="0">
                <a:latin typeface="Comic Sans MS" panose="030F0702030302020204" pitchFamily="66" charset="0"/>
              </a:rPr>
              <a:t>://distill.pub/2016/misread-tsne/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13D3D6-7AF3-4F8A-B5B3-BE30F3AF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55" y="5970307"/>
            <a:ext cx="14909952" cy="30757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92538A0-C67B-4EC8-A360-A03708843DB9}"/>
              </a:ext>
            </a:extLst>
          </p:cNvPr>
          <p:cNvSpPr/>
          <p:nvPr/>
        </p:nvSpPr>
        <p:spPr>
          <a:xfrm>
            <a:off x="1299314" y="5431596"/>
            <a:ext cx="6252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Cluster sizes in a t-SNE plot mean nothing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59A466-D986-4507-A0C5-EB9E0CE81319}"/>
              </a:ext>
            </a:extLst>
          </p:cNvPr>
          <p:cNvSpPr/>
          <p:nvPr/>
        </p:nvSpPr>
        <p:spPr>
          <a:xfrm>
            <a:off x="1066307" y="1386411"/>
            <a:ext cx="7715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Distances between clusters might not mean anything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83064B-B402-443B-B9D6-9C987579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49" y="1984421"/>
            <a:ext cx="14911200" cy="31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758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left-right axis">
            <a:extLst>
              <a:ext uri="{FF2B5EF4-FFF2-40B4-BE49-F238E27FC236}">
                <a16:creationId xmlns:a16="http://schemas.microsoft.com/office/drawing/2014/main" id="{9B6D86CF-E1B8-43F4-A910-E5835CD23C11}"/>
              </a:ext>
            </a:extLst>
          </p:cNvPr>
          <p:cNvSpPr txBox="1"/>
          <p:nvPr/>
        </p:nvSpPr>
        <p:spPr>
          <a:xfrm>
            <a:off x="5405621" y="630585"/>
            <a:ext cx="652903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Important notes about t-SNE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83C02-BE41-47CC-BA08-0859D5048F88}"/>
              </a:ext>
            </a:extLst>
          </p:cNvPr>
          <p:cNvSpPr/>
          <p:nvPr/>
        </p:nvSpPr>
        <p:spPr>
          <a:xfrm>
            <a:off x="1437552" y="1657294"/>
            <a:ext cx="144651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pt-BR" sz="2800" b="0" dirty="0">
                <a:latin typeface="Comic Sans MS" panose="030F0702030302020204" pitchFamily="66" charset="0"/>
              </a:rPr>
              <a:t>tSNE implementation - O(n log n)    </a:t>
            </a:r>
            <a:r>
              <a:rPr lang="en-US" sz="2800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Rtsne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 &amp; </a:t>
            </a:r>
            <a:r>
              <a:rPr lang="en-US" sz="2800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sklearn.manifold.TSNE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&amp;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Seurat</a:t>
            </a:r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2. It can be run from the top PCs (e.g.: PC1 to PC10)</a:t>
            </a: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3. Unlike PCA, it is a stochastic algorithm, so it will never produce the same output (unless you use a seed() to lock the random estimators). </a:t>
            </a: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4. To add more samples, you need to re-run the algorithm from start.</a:t>
            </a:r>
          </a:p>
        </p:txBody>
      </p:sp>
    </p:spTree>
    <p:extLst>
      <p:ext uri="{BB962C8B-B14F-4D97-AF65-F5344CB8AC3E}">
        <p14:creationId xmlns:p14="http://schemas.microsoft.com/office/powerpoint/2010/main" val="25970706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310F24-6FA6-4958-8B47-FA7CE183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712" y="4876800"/>
            <a:ext cx="8122838" cy="4652038"/>
          </a:xfrm>
          <a:prstGeom prst="rect">
            <a:avLst/>
          </a:prstGeom>
        </p:spPr>
      </p:pic>
      <p:sp>
        <p:nvSpPr>
          <p:cNvPr id="4" name="The left-right axis">
            <a:extLst>
              <a:ext uri="{FF2B5EF4-FFF2-40B4-BE49-F238E27FC236}">
                <a16:creationId xmlns:a16="http://schemas.microsoft.com/office/drawing/2014/main" id="{AC353D08-4722-47C9-848D-441E774BD073}"/>
              </a:ext>
            </a:extLst>
          </p:cNvPr>
          <p:cNvSpPr txBox="1"/>
          <p:nvPr/>
        </p:nvSpPr>
        <p:spPr>
          <a:xfrm>
            <a:off x="7552043" y="630585"/>
            <a:ext cx="22361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 err="1"/>
              <a:t>tSNE</a:t>
            </a:r>
            <a:r>
              <a:rPr lang="en-US" dirty="0"/>
              <a:t> in 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E2D90-D92A-4169-ADE5-B2D5627A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61" y="1790096"/>
            <a:ext cx="8388410" cy="22421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963723-A4B6-4240-A3D5-D629A7AD4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835" y="1460418"/>
            <a:ext cx="14016592" cy="29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2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2743835" y="630585"/>
            <a:ext cx="118526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 err="1"/>
              <a:t>Umap</a:t>
            </a:r>
            <a:r>
              <a:rPr lang="en-US" dirty="0"/>
              <a:t>: uniform manifold approximation and projection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BA3D3-FF4D-4D2F-B2AE-A2EAFB2927EA}"/>
              </a:ext>
            </a:extLst>
          </p:cNvPr>
          <p:cNvSpPr/>
          <p:nvPr/>
        </p:nvSpPr>
        <p:spPr>
          <a:xfrm>
            <a:off x="2112712" y="1771094"/>
            <a:ext cx="131148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It is based on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topological structures </a:t>
            </a:r>
            <a:r>
              <a:rPr lang="en-US" sz="2800" b="0" dirty="0">
                <a:latin typeface="Comic Sans MS" panose="030F0702030302020204" pitchFamily="66" charset="0"/>
              </a:rPr>
              <a:t>in multidimensional space (simplices)</a:t>
            </a:r>
          </a:p>
          <a:p>
            <a:r>
              <a:rPr lang="en-US" sz="2800" b="0" dirty="0">
                <a:latin typeface="Comic Sans MS" panose="030F0702030302020204" pitchFamily="66" charset="0"/>
              </a:rPr>
              <a:t>UMA</a:t>
            </a:r>
            <a:r>
              <a:rPr lang="en-US" altLang="zh-CN" sz="2800" b="0" dirty="0">
                <a:latin typeface="Comic Sans MS" panose="030F0702030302020204" pitchFamily="66" charset="0"/>
              </a:rPr>
              <a:t>P has </a:t>
            </a:r>
            <a:r>
              <a:rPr lang="en-US" sz="2800" b="0" dirty="0">
                <a:latin typeface="Comic Sans MS" panose="030F0702030302020204" pitchFamily="66" charset="0"/>
              </a:rPr>
              <a:t> strong theoretical foundations.</a:t>
            </a:r>
          </a:p>
          <a:p>
            <a:endParaRPr lang="en-US" sz="2800" b="0" dirty="0">
              <a:latin typeface="Comic Sans MS" panose="030F0702030302020204" pitchFamily="66" charset="0"/>
            </a:endParaRPr>
          </a:p>
        </p:txBody>
      </p:sp>
      <p:sp>
        <p:nvSpPr>
          <p:cNvPr id="13" name="AutoShape 2" descr="https://upload-images.jianshu.io/upload_images/7493385-bad639525dbfd4ce.png?imageMogr2/auto-orient/strip|imageView2/2/w/898/format/webp">
            <a:extLst>
              <a:ext uri="{FF2B5EF4-FFF2-40B4-BE49-F238E27FC236}">
                <a16:creationId xmlns:a16="http://schemas.microsoft.com/office/drawing/2014/main" id="{8CE3C64A-232F-4E1F-83EF-233F8E347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0AEA3-C8FC-404A-81BF-B3686F3F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39" y="3950489"/>
            <a:ext cx="14628997" cy="42343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76EBC1-0886-4827-A70B-BFBD6CB29A32}"/>
              </a:ext>
            </a:extLst>
          </p:cNvPr>
          <p:cNvSpPr/>
          <p:nvPr/>
        </p:nvSpPr>
        <p:spPr>
          <a:xfrm>
            <a:off x="1977457" y="3347957"/>
            <a:ext cx="866775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Low dimensional simplices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6E55BC-9603-41D6-8D16-D1220E70505F}"/>
              </a:ext>
            </a:extLst>
          </p:cNvPr>
          <p:cNvSpPr/>
          <p:nvPr/>
        </p:nvSpPr>
        <p:spPr>
          <a:xfrm>
            <a:off x="3288096" y="8563785"/>
            <a:ext cx="126957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 A large class of topological spaces can be constructed by</a:t>
            </a:r>
            <a:r>
              <a:rPr lang="zh-CN" altLang="en-US" sz="2800" b="0" dirty="0">
                <a:latin typeface="Comic Sans MS" panose="030F0702030302020204" pitchFamily="66" charset="0"/>
              </a:rPr>
              <a:t> </a:t>
            </a:r>
            <a:r>
              <a:rPr lang="en-US" sz="2800" b="0" dirty="0">
                <a:latin typeface="Comic Sans MS" panose="030F0702030302020204" pitchFamily="66" charset="0"/>
              </a:rPr>
              <a:t>gluing together simplices of various dimensions along their faces. (</a:t>
            </a:r>
            <a:r>
              <a:rPr lang="en-US" b="0" dirty="0">
                <a:solidFill>
                  <a:srgbClr val="FFC000"/>
                </a:solidFill>
                <a:latin typeface="Comic Sans MS" panose="030F0702030302020204" pitchFamily="66" charset="0"/>
              </a:rPr>
              <a:t>Nerve theorem</a:t>
            </a:r>
            <a:r>
              <a:rPr lang="en-US" sz="2800" b="0" dirty="0"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6187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4541612" y="630585"/>
            <a:ext cx="82570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How to represent data with simplices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6D4DCA-24B9-467A-B274-2E9D5E04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75" y="2078324"/>
            <a:ext cx="10534512" cy="60445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3" y="8292018"/>
            <a:ext cx="86677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Test data set of a noisy sine wave</a:t>
            </a:r>
          </a:p>
        </p:txBody>
      </p:sp>
    </p:spTree>
    <p:extLst>
      <p:ext uri="{BB962C8B-B14F-4D97-AF65-F5344CB8AC3E}">
        <p14:creationId xmlns:p14="http://schemas.microsoft.com/office/powerpoint/2010/main" val="24119328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3" y="8292018"/>
            <a:ext cx="86677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A basic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open cover </a:t>
            </a:r>
            <a:r>
              <a:rPr lang="en-US" sz="2800" b="0" dirty="0">
                <a:latin typeface="Comic Sans MS" panose="030F0702030302020204" pitchFamily="66" charset="0"/>
              </a:rPr>
              <a:t>of the test data.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67EED5-E815-41A5-9A40-DE12BA53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75" y="2113178"/>
            <a:ext cx="10533600" cy="6033446"/>
          </a:xfrm>
          <a:prstGeom prst="rect">
            <a:avLst/>
          </a:prstGeom>
        </p:spPr>
      </p:pic>
      <p:sp>
        <p:nvSpPr>
          <p:cNvPr id="8" name="The left-right axis">
            <a:extLst>
              <a:ext uri="{FF2B5EF4-FFF2-40B4-BE49-F238E27FC236}">
                <a16:creationId xmlns:a16="http://schemas.microsoft.com/office/drawing/2014/main" id="{76DC89CB-C808-4B8B-8D53-1E97320CB7BF}"/>
              </a:ext>
            </a:extLst>
          </p:cNvPr>
          <p:cNvSpPr txBox="1"/>
          <p:nvPr/>
        </p:nvSpPr>
        <p:spPr>
          <a:xfrm>
            <a:off x="4541612" y="630585"/>
            <a:ext cx="82570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How to represent data with simplices </a:t>
            </a:r>
          </a:p>
        </p:txBody>
      </p:sp>
    </p:spTree>
    <p:extLst>
      <p:ext uri="{BB962C8B-B14F-4D97-AF65-F5344CB8AC3E}">
        <p14:creationId xmlns:p14="http://schemas.microsoft.com/office/powerpoint/2010/main" val="64787225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3" y="8292018"/>
            <a:ext cx="86677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A simplicial complex built from the test data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222801-D493-45D9-89ED-A8633F42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87" y="2114405"/>
            <a:ext cx="10533600" cy="6008515"/>
          </a:xfrm>
          <a:prstGeom prst="rect">
            <a:avLst/>
          </a:prstGeom>
        </p:spPr>
      </p:pic>
      <p:sp>
        <p:nvSpPr>
          <p:cNvPr id="8" name="The left-right axis">
            <a:extLst>
              <a:ext uri="{FF2B5EF4-FFF2-40B4-BE49-F238E27FC236}">
                <a16:creationId xmlns:a16="http://schemas.microsoft.com/office/drawing/2014/main" id="{A37DD6CF-0737-46A9-8330-E673FB202D64}"/>
              </a:ext>
            </a:extLst>
          </p:cNvPr>
          <p:cNvSpPr txBox="1"/>
          <p:nvPr/>
        </p:nvSpPr>
        <p:spPr>
          <a:xfrm>
            <a:off x="4541612" y="630585"/>
            <a:ext cx="82570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How to represent data with simplices </a:t>
            </a:r>
          </a:p>
        </p:txBody>
      </p:sp>
    </p:spTree>
    <p:extLst>
      <p:ext uri="{BB962C8B-B14F-4D97-AF65-F5344CB8AC3E}">
        <p14:creationId xmlns:p14="http://schemas.microsoft.com/office/powerpoint/2010/main" val="129371662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eft-right axis"/>
          <p:cNvSpPr txBox="1"/>
          <p:nvPr/>
        </p:nvSpPr>
        <p:spPr>
          <a:xfrm>
            <a:off x="3411487" y="630585"/>
            <a:ext cx="10517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Adapting topological analysis to real world data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3" y="8292018"/>
            <a:ext cx="86677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Open balls over uniformly distributed data</a:t>
            </a:r>
          </a:p>
          <a:p>
            <a:endParaRPr lang="en-US" sz="2800" b="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DA9B9-6B8C-4199-B6D7-DEA6D401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87" y="2197994"/>
            <a:ext cx="10533600" cy="56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42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2" y="8292018"/>
            <a:ext cx="922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Open balls of radius one with a locally varying metric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96CAEB-DC38-41E0-8F7E-CD2AC2CD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87" y="2075159"/>
            <a:ext cx="10533600" cy="6047761"/>
          </a:xfrm>
          <a:prstGeom prst="rect">
            <a:avLst/>
          </a:prstGeom>
        </p:spPr>
      </p:pic>
      <p:sp>
        <p:nvSpPr>
          <p:cNvPr id="7" name="The left-right axis">
            <a:extLst>
              <a:ext uri="{FF2B5EF4-FFF2-40B4-BE49-F238E27FC236}">
                <a16:creationId xmlns:a16="http://schemas.microsoft.com/office/drawing/2014/main" id="{FF527393-689F-45E8-B2C3-3E5FE37EA806}"/>
              </a:ext>
            </a:extLst>
          </p:cNvPr>
          <p:cNvSpPr txBox="1"/>
          <p:nvPr/>
        </p:nvSpPr>
        <p:spPr>
          <a:xfrm>
            <a:off x="3411487" y="630585"/>
            <a:ext cx="10517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Adapting topological analysis to real world data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AC160B-4231-4B8E-9ACD-EAA18288780A}"/>
              </a:ext>
            </a:extLst>
          </p:cNvPr>
          <p:cNvSpPr/>
          <p:nvPr/>
        </p:nvSpPr>
        <p:spPr>
          <a:xfrm>
            <a:off x="318611" y="9123015"/>
            <a:ext cx="16703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A unit ball about a point in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Riemannian space </a:t>
            </a:r>
            <a:r>
              <a:rPr lang="en-US" sz="2800" b="0" dirty="0">
                <a:latin typeface="Comic Sans MS" panose="030F0702030302020204" pitchFamily="66" charset="0"/>
              </a:rPr>
              <a:t>stretches to the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k-</a:t>
            </a:r>
            <a:r>
              <a:rPr lang="en-US" sz="2800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th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 nearest neighbor </a:t>
            </a:r>
            <a:r>
              <a:rPr lang="en-US" sz="2800" b="0" dirty="0">
                <a:latin typeface="Comic Sans MS" panose="030F0702030302020204" pitchFamily="66" charset="0"/>
              </a:rPr>
              <a:t>of the point.</a:t>
            </a:r>
          </a:p>
        </p:txBody>
      </p:sp>
    </p:spTree>
    <p:extLst>
      <p:ext uri="{BB962C8B-B14F-4D97-AF65-F5344CB8AC3E}">
        <p14:creationId xmlns:p14="http://schemas.microsoft.com/office/powerpoint/2010/main" val="1901258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do you mean when you say “early development”?">
            <a:extLst>
              <a:ext uri="{FF2B5EF4-FFF2-40B4-BE49-F238E27FC236}">
                <a16:creationId xmlns:a16="http://schemas.microsoft.com/office/drawing/2014/main" id="{ADC24106-877A-47E4-B7C1-B4644C50670F}"/>
              </a:ext>
            </a:extLst>
          </p:cNvPr>
          <p:cNvSpPr txBox="1"/>
          <p:nvPr/>
        </p:nvSpPr>
        <p:spPr>
          <a:xfrm>
            <a:off x="4993657" y="773825"/>
            <a:ext cx="735297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Supervised and unsupervised learning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A208E-5032-4C2C-BBC8-E3BE786D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67" y="2376077"/>
            <a:ext cx="15210527" cy="5654964"/>
          </a:xfrm>
          <a:prstGeom prst="rect">
            <a:avLst/>
          </a:prstGeom>
        </p:spPr>
      </p:pic>
      <p:sp>
        <p:nvSpPr>
          <p:cNvPr id="6" name="Organogenesis?">
            <a:extLst>
              <a:ext uri="{FF2B5EF4-FFF2-40B4-BE49-F238E27FC236}">
                <a16:creationId xmlns:a16="http://schemas.microsoft.com/office/drawing/2014/main" id="{A3D823CE-67E9-45B2-8B68-EA3AC52E7A81}"/>
              </a:ext>
            </a:extLst>
          </p:cNvPr>
          <p:cNvSpPr txBox="1"/>
          <p:nvPr/>
        </p:nvSpPr>
        <p:spPr>
          <a:xfrm>
            <a:off x="4001603" y="8490781"/>
            <a:ext cx="14074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X,Y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" name="Organogenesis?">
            <a:extLst>
              <a:ext uri="{FF2B5EF4-FFF2-40B4-BE49-F238E27FC236}">
                <a16:creationId xmlns:a16="http://schemas.microsoft.com/office/drawing/2014/main" id="{EB481F7A-2A3D-444D-848A-5C93109FFD95}"/>
              </a:ext>
            </a:extLst>
          </p:cNvPr>
          <p:cNvSpPr txBox="1"/>
          <p:nvPr/>
        </p:nvSpPr>
        <p:spPr>
          <a:xfrm>
            <a:off x="12307267" y="8490781"/>
            <a:ext cx="108042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X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E8B7C9-A507-4148-B25C-7019444F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0" y="2147887"/>
            <a:ext cx="7834039" cy="71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7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3507422" y="8292018"/>
            <a:ext cx="10325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Fuzzy open balls of radius one with a locally varying metric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975CB5-DC2D-43A1-973C-BAB8E160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75" y="2078324"/>
            <a:ext cx="10627998" cy="6044596"/>
          </a:xfrm>
          <a:prstGeom prst="rect">
            <a:avLst/>
          </a:prstGeom>
        </p:spPr>
      </p:pic>
      <p:sp>
        <p:nvSpPr>
          <p:cNvPr id="7" name="The left-right axis">
            <a:extLst>
              <a:ext uri="{FF2B5EF4-FFF2-40B4-BE49-F238E27FC236}">
                <a16:creationId xmlns:a16="http://schemas.microsoft.com/office/drawing/2014/main" id="{5078C4EF-3B76-48F7-AC5E-BCF939637C85}"/>
              </a:ext>
            </a:extLst>
          </p:cNvPr>
          <p:cNvSpPr txBox="1"/>
          <p:nvPr/>
        </p:nvSpPr>
        <p:spPr>
          <a:xfrm>
            <a:off x="3411487" y="630585"/>
            <a:ext cx="10517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Adapting topological analysis to real world data</a:t>
            </a:r>
          </a:p>
        </p:txBody>
      </p:sp>
    </p:spTree>
    <p:extLst>
      <p:ext uri="{BB962C8B-B14F-4D97-AF65-F5344CB8AC3E}">
        <p14:creationId xmlns:p14="http://schemas.microsoft.com/office/powerpoint/2010/main" val="14375864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0127C8-9C33-4FDE-81C5-A335AB6E10A4}"/>
              </a:ext>
            </a:extLst>
          </p:cNvPr>
          <p:cNvSpPr/>
          <p:nvPr/>
        </p:nvSpPr>
        <p:spPr>
          <a:xfrm>
            <a:off x="4228783" y="8292018"/>
            <a:ext cx="86677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Graph with combined edge weights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D01C62-54AD-4D82-83E8-68AC7430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76" y="2078323"/>
            <a:ext cx="10533600" cy="5990673"/>
          </a:xfrm>
          <a:prstGeom prst="rect">
            <a:avLst/>
          </a:prstGeom>
        </p:spPr>
      </p:pic>
      <p:sp>
        <p:nvSpPr>
          <p:cNvPr id="9" name="The left-right axis">
            <a:extLst>
              <a:ext uri="{FF2B5EF4-FFF2-40B4-BE49-F238E27FC236}">
                <a16:creationId xmlns:a16="http://schemas.microsoft.com/office/drawing/2014/main" id="{46D85253-20FD-45EB-88A9-78C429CFBB53}"/>
              </a:ext>
            </a:extLst>
          </p:cNvPr>
          <p:cNvSpPr txBox="1"/>
          <p:nvPr/>
        </p:nvSpPr>
        <p:spPr>
          <a:xfrm>
            <a:off x="3411487" y="630585"/>
            <a:ext cx="105173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Adapting topological analysis to real world data</a:t>
            </a:r>
          </a:p>
        </p:txBody>
      </p:sp>
      <p:pic>
        <p:nvPicPr>
          <p:cNvPr id="11" name="Picture 75">
            <a:extLst>
              <a:ext uri="{FF2B5EF4-FFF2-40B4-BE49-F238E27FC236}">
                <a16:creationId xmlns:a16="http://schemas.microsoft.com/office/drawing/2014/main" id="{9FDAD699-5452-4C6D-B549-2CF699FF1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619" y="2392680"/>
            <a:ext cx="70182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F013F9E-5302-4FE8-8425-C5598447AEF9}"/>
              </a:ext>
            </a:extLst>
          </p:cNvPr>
          <p:cNvSpPr/>
          <p:nvPr/>
        </p:nvSpPr>
        <p:spPr>
          <a:xfrm>
            <a:off x="4228783" y="9036670"/>
            <a:ext cx="866775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All these stuff give us a good </a:t>
            </a:r>
            <a:r>
              <a:rPr lang="en-US" sz="2800" b="0" dirty="0" err="1">
                <a:latin typeface="Comic Sans MS" panose="030F0702030302020204" pitchFamily="66" charset="0"/>
              </a:rPr>
              <a:t>Pij</a:t>
            </a:r>
            <a:r>
              <a:rPr lang="en-US" sz="2800" b="0" dirty="0">
                <a:latin typeface="Comic Sans MS" panose="030F0702030302020204" pitchFamily="66" charset="0"/>
              </a:rPr>
              <a:t> in high dimension.</a:t>
            </a:r>
          </a:p>
        </p:txBody>
      </p:sp>
    </p:spTree>
    <p:extLst>
      <p:ext uri="{BB962C8B-B14F-4D97-AF65-F5344CB8AC3E}">
        <p14:creationId xmlns:p14="http://schemas.microsoft.com/office/powerpoint/2010/main" val="396956337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1">
            <a:extLst>
              <a:ext uri="{FF2B5EF4-FFF2-40B4-BE49-F238E27FC236}">
                <a16:creationId xmlns:a16="http://schemas.microsoft.com/office/drawing/2014/main" id="{D3C67582-A5D5-4063-96CB-61D4CFE0B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782" y="1886064"/>
            <a:ext cx="2694281" cy="5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2">
            <a:extLst>
              <a:ext uri="{FF2B5EF4-FFF2-40B4-BE49-F238E27FC236}">
                <a16:creationId xmlns:a16="http://schemas.microsoft.com/office/drawing/2014/main" id="{60222787-42D7-4AD8-8E19-D91BE181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678" y="3257665"/>
            <a:ext cx="406400" cy="53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3">
            <a:extLst>
              <a:ext uri="{FF2B5EF4-FFF2-40B4-BE49-F238E27FC236}">
                <a16:creationId xmlns:a16="http://schemas.microsoft.com/office/drawing/2014/main" id="{4B1D3097-D280-4431-8121-2B546CCB3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109" y="3485324"/>
            <a:ext cx="521170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4">
            <a:extLst>
              <a:ext uri="{FF2B5EF4-FFF2-40B4-BE49-F238E27FC236}">
                <a16:creationId xmlns:a16="http://schemas.microsoft.com/office/drawing/2014/main" id="{77F79AEB-A25E-4C37-B046-CC44B4AFF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7323" y="3257665"/>
            <a:ext cx="355035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Probability distribution encoding similarities</a:t>
            </a:r>
          </a:p>
        </p:txBody>
      </p:sp>
      <p:pic>
        <p:nvPicPr>
          <p:cNvPr id="10" name="Picture 75">
            <a:extLst>
              <a:ext uri="{FF2B5EF4-FFF2-40B4-BE49-F238E27FC236}">
                <a16:creationId xmlns:a16="http://schemas.microsoft.com/office/drawing/2014/main" id="{4196B884-F097-4A8E-AB44-0171DDBBD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782" y="2546465"/>
            <a:ext cx="587022" cy="5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6">
            <a:extLst>
              <a:ext uri="{FF2B5EF4-FFF2-40B4-BE49-F238E27FC236}">
                <a16:creationId xmlns:a16="http://schemas.microsoft.com/office/drawing/2014/main" id="{AAA3F83C-1A2A-41BA-9526-8BF4ABF2E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368" y="2706390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7">
            <a:extLst>
              <a:ext uri="{FF2B5EF4-FFF2-40B4-BE49-F238E27FC236}">
                <a16:creationId xmlns:a16="http://schemas.microsoft.com/office/drawing/2014/main" id="{9E42DA13-DB8B-46AD-84E5-C721DFB8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5338" y="2631131"/>
            <a:ext cx="434606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Similarity between </a:t>
            </a:r>
            <a:r>
              <a:rPr kumimoji="0" lang="en-US" altLang="en-US" sz="2133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i</a:t>
            </a:r>
            <a:r>
              <a:rPr kumimoji="0" lang="en-US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 and </a:t>
            </a:r>
            <a:r>
              <a:rPr kumimoji="0" lang="en-US" altLang="en-US" sz="21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j in H-Dim</a:t>
            </a:r>
          </a:p>
        </p:txBody>
      </p:sp>
      <p:pic>
        <p:nvPicPr>
          <p:cNvPr id="13" name="Picture 79">
            <a:extLst>
              <a:ext uri="{FF2B5EF4-FFF2-40B4-BE49-F238E27FC236}">
                <a16:creationId xmlns:a16="http://schemas.microsoft.com/office/drawing/2014/main" id="{C43D05AC-1FE6-487F-8D9C-C146CF985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493" y="4277428"/>
            <a:ext cx="2630311" cy="5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0">
            <a:extLst>
              <a:ext uri="{FF2B5EF4-FFF2-40B4-BE49-F238E27FC236}">
                <a16:creationId xmlns:a16="http://schemas.microsoft.com/office/drawing/2014/main" id="{1EE9E3F7-9ED2-4E8D-865A-1840837D7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620" y="5060124"/>
            <a:ext cx="588903" cy="44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1">
            <a:extLst>
              <a:ext uri="{FF2B5EF4-FFF2-40B4-BE49-F238E27FC236}">
                <a16:creationId xmlns:a16="http://schemas.microsoft.com/office/drawing/2014/main" id="{CF4CA385-F78A-4363-B39F-CC57E1978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161" y="5154198"/>
            <a:ext cx="483540" cy="2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2">
            <a:extLst>
              <a:ext uri="{FF2B5EF4-FFF2-40B4-BE49-F238E27FC236}">
                <a16:creationId xmlns:a16="http://schemas.microsoft.com/office/drawing/2014/main" id="{01E50D7D-E2F1-41E3-9F6A-83FA574F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012" y="5078939"/>
            <a:ext cx="430117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Similarity between </a:t>
            </a:r>
            <a:r>
              <a:rPr kumimoji="0" lang="en-US" altLang="en-US" sz="2133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i</a:t>
            </a:r>
            <a:r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 and </a:t>
            </a:r>
            <a:r>
              <a:rPr kumimoji="0" lang="en-US" altLang="en-US" sz="2133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j in L-Dim</a:t>
            </a:r>
          </a:p>
        </p:txBody>
      </p:sp>
      <p:pic>
        <p:nvPicPr>
          <p:cNvPr id="17" name="Picture 83">
            <a:extLst>
              <a:ext uri="{FF2B5EF4-FFF2-40B4-BE49-F238E27FC236}">
                <a16:creationId xmlns:a16="http://schemas.microsoft.com/office/drawing/2014/main" id="{2D269664-616A-4548-BD95-D172003FA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004" y="5827769"/>
            <a:ext cx="519289" cy="2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4">
            <a:extLst>
              <a:ext uri="{FF2B5EF4-FFF2-40B4-BE49-F238E27FC236}">
                <a16:creationId xmlns:a16="http://schemas.microsoft.com/office/drawing/2014/main" id="{3EE23511-5D53-4B90-AF89-2BC243CB6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5338" y="5600109"/>
            <a:ext cx="3550355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Probability distribution encoding similarities</a:t>
            </a:r>
          </a:p>
        </p:txBody>
      </p:sp>
      <p:pic>
        <p:nvPicPr>
          <p:cNvPr id="19" name="Picture 85">
            <a:extLst>
              <a:ext uri="{FF2B5EF4-FFF2-40B4-BE49-F238E27FC236}">
                <a16:creationId xmlns:a16="http://schemas.microsoft.com/office/drawing/2014/main" id="{2082D295-A04F-4D9E-9455-EFA272D2C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604" y="5744983"/>
            <a:ext cx="425215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87">
            <a:extLst>
              <a:ext uri="{FF2B5EF4-FFF2-40B4-BE49-F238E27FC236}">
                <a16:creationId xmlns:a16="http://schemas.microsoft.com/office/drawing/2014/main" id="{6F9CEAE8-6573-421B-9039-040AF802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0848" y="6984880"/>
            <a:ext cx="5066831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370" b="0" kern="1200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Cross e</a:t>
            </a:r>
            <a:r>
              <a:rPr kumimoji="0" lang="en-US" altLang="en-US" sz="237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ntropy</a:t>
            </a:r>
            <a:r>
              <a:rPr kumimoji="0" lang="en-US" altLang="en-US" sz="23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sym typeface="Helvetica Neue"/>
              </a:rPr>
              <a:t>-based cost function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F5174F4-2C0E-4061-8A72-852618638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746" y="290253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F5174F4-2C0E-4061-8A72-852618638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75746" y="290253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8E30748-0C61-4DEF-8562-56AF5DAF9A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746" y="290253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C8E30748-0C61-4DEF-8562-56AF5DAF9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75746" y="290253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D428232F-7342-4973-8574-98066D12C9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2469" y="6558334"/>
            <a:ext cx="3724275" cy="790575"/>
          </a:xfrm>
          <a:prstGeom prst="rect">
            <a:avLst/>
          </a:prstGeom>
        </p:spPr>
      </p:pic>
      <p:sp>
        <p:nvSpPr>
          <p:cNvPr id="39" name="Rectangle 77">
            <a:extLst>
              <a:ext uri="{FF2B5EF4-FFF2-40B4-BE49-F238E27FC236}">
                <a16:creationId xmlns:a16="http://schemas.microsoft.com/office/drawing/2014/main" id="{86FDFCFB-03F2-4B0F-B1E8-2AD030D96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6828768"/>
            <a:ext cx="7446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sym typeface="Helvetica Neue"/>
              </a:rPr>
              <a:t>Large          modeled by small         ? Big penalty!       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anose="020B0600070205080204" pitchFamily="34" charset="-128"/>
              <a:sym typeface="Helvetica Neue"/>
            </a:endParaRPr>
          </a:p>
        </p:txBody>
      </p:sp>
      <p:pic>
        <p:nvPicPr>
          <p:cNvPr id="40" name="Picture 75">
            <a:extLst>
              <a:ext uri="{FF2B5EF4-FFF2-40B4-BE49-F238E27FC236}">
                <a16:creationId xmlns:a16="http://schemas.microsoft.com/office/drawing/2014/main" id="{43B9A765-7784-471D-8808-F1A77A5F9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5" y="6807120"/>
            <a:ext cx="53880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0">
            <a:extLst>
              <a:ext uri="{FF2B5EF4-FFF2-40B4-BE49-F238E27FC236}">
                <a16:creationId xmlns:a16="http://schemas.microsoft.com/office/drawing/2014/main" id="{10EB06F6-E9E3-4A5E-A0FD-018B81B77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66" y="6863989"/>
            <a:ext cx="540688" cy="4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77">
            <a:extLst>
              <a:ext uri="{FF2B5EF4-FFF2-40B4-BE49-F238E27FC236}">
                <a16:creationId xmlns:a16="http://schemas.microsoft.com/office/drawing/2014/main" id="{43807A1B-CC5E-4CB2-8C7C-A57BE7E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7439681"/>
            <a:ext cx="7394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sym typeface="Helvetica Neue"/>
              </a:rPr>
              <a:t>Small          modeled by large         ?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sym typeface="Helvetica Neue"/>
              </a:rPr>
              <a:t>Big penalty!       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ＭＳ Ｐゴシック" panose="020B0600070205080204" pitchFamily="34" charset="-128"/>
              <a:sym typeface="Helvetica Neue"/>
            </a:endParaRPr>
          </a:p>
        </p:txBody>
      </p:sp>
      <p:pic>
        <p:nvPicPr>
          <p:cNvPr id="43" name="Picture 75">
            <a:extLst>
              <a:ext uri="{FF2B5EF4-FFF2-40B4-BE49-F238E27FC236}">
                <a16:creationId xmlns:a16="http://schemas.microsoft.com/office/drawing/2014/main" id="{1C45E728-90ED-491A-8421-C8E6A1520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5" y="7418033"/>
            <a:ext cx="53880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0">
            <a:extLst>
              <a:ext uri="{FF2B5EF4-FFF2-40B4-BE49-F238E27FC236}">
                <a16:creationId xmlns:a16="http://schemas.microsoft.com/office/drawing/2014/main" id="{2521B612-A384-42D5-A639-775C2FB1E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66" y="7474902"/>
            <a:ext cx="540688" cy="4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7">
            <a:extLst>
              <a:ext uri="{FF2B5EF4-FFF2-40B4-BE49-F238E27FC236}">
                <a16:creationId xmlns:a16="http://schemas.microsoft.com/office/drawing/2014/main" id="{62A654C1-05CB-4D62-B88B-EE04D06E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68" y="8213828"/>
            <a:ext cx="816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837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sym typeface="Helvetica Neue"/>
              </a:rPr>
              <a:t>Umap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sym typeface="Helvetica Neue"/>
              </a:rPr>
              <a:t>  could preserve local and global similarity structure.</a:t>
            </a:r>
          </a:p>
        </p:txBody>
      </p:sp>
      <p:sp>
        <p:nvSpPr>
          <p:cNvPr id="33" name="The left-right axis">
            <a:extLst>
              <a:ext uri="{FF2B5EF4-FFF2-40B4-BE49-F238E27FC236}">
                <a16:creationId xmlns:a16="http://schemas.microsoft.com/office/drawing/2014/main" id="{A6DE1CA6-1299-4F5D-8D57-830BA223181C}"/>
              </a:ext>
            </a:extLst>
          </p:cNvPr>
          <p:cNvSpPr txBox="1"/>
          <p:nvPr/>
        </p:nvSpPr>
        <p:spPr>
          <a:xfrm>
            <a:off x="3702998" y="273836"/>
            <a:ext cx="372537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/>
                <a:sym typeface="Comic Sans MS"/>
              </a:rPr>
              <a:t>How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/>
                <a:sym typeface="Comic Sans MS"/>
              </a:rPr>
              <a:t>Umap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/>
                <a:sym typeface="Comic Sans MS"/>
              </a:rPr>
              <a:t> works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B6001D33-2456-4BDB-A4A1-041A5E41517F}"/>
              </a:ext>
            </a:extLst>
          </p:cNvPr>
          <p:cNvCxnSpPr/>
          <p:nvPr/>
        </p:nvCxnSpPr>
        <p:spPr bwMode="auto">
          <a:xfrm>
            <a:off x="11108531" y="831615"/>
            <a:ext cx="0" cy="7115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1954A84-D453-4092-9EDE-EA3F76AF5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5200166"/>
            <a:ext cx="10462244" cy="9606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D2EA02-3E71-4388-B81A-2C2EBFF132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9459" y="3721897"/>
            <a:ext cx="5392513" cy="977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458FE-FFC9-4444-B330-EDD97560E3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1093" y="1294070"/>
            <a:ext cx="6898105" cy="209383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4AEDB93-E271-4D59-BA49-616E93FCC753}"/>
              </a:ext>
            </a:extLst>
          </p:cNvPr>
          <p:cNvSpPr/>
          <p:nvPr/>
        </p:nvSpPr>
        <p:spPr>
          <a:xfrm>
            <a:off x="0" y="1934319"/>
            <a:ext cx="274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Comic Sans MS" panose="030F0702030302020204" pitchFamily="66" charset="0"/>
              </a:rPr>
              <a:t>Riemannian space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54E6D2A-4884-4E80-868B-D1427924F2BE}"/>
              </a:ext>
            </a:extLst>
          </p:cNvPr>
          <p:cNvSpPr/>
          <p:nvPr/>
        </p:nvSpPr>
        <p:spPr>
          <a:xfrm>
            <a:off x="0" y="3921275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Comic Sans MS" panose="030F0702030302020204" pitchFamily="66" charset="0"/>
              </a:rPr>
              <a:t>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3104510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9BD94E-3B00-4684-AF73-873BE3AB1094}"/>
              </a:ext>
            </a:extLst>
          </p:cNvPr>
          <p:cNvGrpSpPr/>
          <p:nvPr/>
        </p:nvGrpSpPr>
        <p:grpSpPr>
          <a:xfrm>
            <a:off x="258398" y="60960"/>
            <a:ext cx="16823466" cy="7164474"/>
            <a:chOff x="174996" y="1698172"/>
            <a:chExt cx="16823466" cy="716447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6F6E12F-4335-4A8F-917A-020A5831CB59}"/>
                </a:ext>
              </a:extLst>
            </p:cNvPr>
            <p:cNvGrpSpPr/>
            <p:nvPr/>
          </p:nvGrpSpPr>
          <p:grpSpPr>
            <a:xfrm>
              <a:off x="965344" y="1698172"/>
              <a:ext cx="16033118" cy="6969125"/>
              <a:chOff x="965344" y="1698172"/>
              <a:chExt cx="16033118" cy="6969125"/>
            </a:xfrm>
          </p:grpSpPr>
          <p:pic>
            <p:nvPicPr>
              <p:cNvPr id="6" name="Umap1">
                <a:hlinkClick r:id="" action="ppaction://media"/>
                <a:extLst>
                  <a:ext uri="{FF2B5EF4-FFF2-40B4-BE49-F238E27FC236}">
                    <a16:creationId xmlns:a16="http://schemas.microsoft.com/office/drawing/2014/main" id="{5986DF63-3CFC-4237-80A9-4275F4BB3946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158241" y="2187297"/>
                <a:ext cx="4895625" cy="6480000"/>
              </a:xfrm>
              <a:prstGeom prst="rect">
                <a:avLst/>
              </a:prstGeom>
            </p:spPr>
          </p:pic>
          <p:pic>
            <p:nvPicPr>
              <p:cNvPr id="7" name="Umap2">
                <a:hlinkClick r:id="" action="ppaction://media"/>
                <a:extLst>
                  <a:ext uri="{FF2B5EF4-FFF2-40B4-BE49-F238E27FC236}">
                    <a16:creationId xmlns:a16="http://schemas.microsoft.com/office/drawing/2014/main" id="{757CFD6D-47CB-4E10-A125-EF0DE3929281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6227193" y="2187297"/>
                <a:ext cx="4895625" cy="6480000"/>
              </a:xfrm>
              <a:prstGeom prst="rect">
                <a:avLst/>
              </a:prstGeom>
            </p:spPr>
          </p:pic>
          <p:pic>
            <p:nvPicPr>
              <p:cNvPr id="8" name="Umap3">
                <a:hlinkClick r:id="" action="ppaction://media"/>
                <a:extLst>
                  <a:ext uri="{FF2B5EF4-FFF2-40B4-BE49-F238E27FC236}">
                    <a16:creationId xmlns:a16="http://schemas.microsoft.com/office/drawing/2014/main" id="{FC9629AE-FC7D-4747-9844-4C19C682F057}"/>
                  </a:ext>
                </a:extLst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11296145" y="2187297"/>
                <a:ext cx="4895625" cy="648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A869075-B983-49AB-B0EF-1BFDEF408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44" y="1698172"/>
                <a:ext cx="16033118" cy="2685142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D566E2D-9940-4802-AA86-3165AB9EE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4996" y="7894864"/>
              <a:ext cx="16354541" cy="967782"/>
            </a:xfrm>
            <a:prstGeom prst="rect">
              <a:avLst/>
            </a:prstGeom>
          </p:spPr>
        </p:pic>
      </p:grpSp>
      <p:sp>
        <p:nvSpPr>
          <p:cNvPr id="187" name="The left-right axis"/>
          <p:cNvSpPr txBox="1"/>
          <p:nvPr/>
        </p:nvSpPr>
        <p:spPr>
          <a:xfrm>
            <a:off x="5663707" y="630585"/>
            <a:ext cx="60128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Hyper-parameters of </a:t>
            </a:r>
            <a:r>
              <a:rPr lang="en-US" altLang="zh-CN" dirty="0" err="1"/>
              <a:t>Umap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B510DE-CFF2-40D0-9F43-8FD301B6B621}"/>
              </a:ext>
            </a:extLst>
          </p:cNvPr>
          <p:cNvSpPr/>
          <p:nvPr/>
        </p:nvSpPr>
        <p:spPr>
          <a:xfrm>
            <a:off x="1151438" y="6807257"/>
            <a:ext cx="5992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>
                <a:latin typeface="Comic Sans MS" panose="030F0702030302020204" pitchFamily="66" charset="0"/>
              </a:rPr>
              <a:t>neighbors: number of nearest neighbors.</a:t>
            </a:r>
          </a:p>
        </p:txBody>
      </p:sp>
    </p:spTree>
    <p:extLst>
      <p:ext uri="{BB962C8B-B14F-4D97-AF65-F5344CB8AC3E}">
        <p14:creationId xmlns:p14="http://schemas.microsoft.com/office/powerpoint/2010/main" val="2881982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483E2C-0746-4F72-880E-0C8EEB2776C8}"/>
              </a:ext>
            </a:extLst>
          </p:cNvPr>
          <p:cNvSpPr/>
          <p:nvPr/>
        </p:nvSpPr>
        <p:spPr>
          <a:xfrm>
            <a:off x="8908604" y="8871604"/>
            <a:ext cx="841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Comic Sans MS" panose="030F0702030302020204" pitchFamily="66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https://pair-code.github.io/understanding-umap/</a:t>
            </a:r>
            <a:endParaRPr lang="en-US" sz="2800" b="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3D">
            <a:hlinkClick r:id="" action="ppaction://media"/>
            <a:extLst>
              <a:ext uri="{FF2B5EF4-FFF2-40B4-BE49-F238E27FC236}">
                <a16:creationId xmlns:a16="http://schemas.microsoft.com/office/drawing/2014/main" id="{D30719C9-9E12-4E8E-89B7-3232EF374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9228" y="2642494"/>
            <a:ext cx="5486400" cy="4144963"/>
          </a:xfrm>
          <a:prstGeom prst="rect">
            <a:avLst/>
          </a:prstGeom>
        </p:spPr>
      </p:pic>
      <p:pic>
        <p:nvPicPr>
          <p:cNvPr id="4" name="3D-2">
            <a:hlinkClick r:id="" action="ppaction://media"/>
            <a:extLst>
              <a:ext uri="{FF2B5EF4-FFF2-40B4-BE49-F238E27FC236}">
                <a16:creationId xmlns:a16="http://schemas.microsoft.com/office/drawing/2014/main" id="{C021CBD4-58AE-4E40-BB1D-C12BA39A15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34391" y="1828604"/>
            <a:ext cx="4361296" cy="5772745"/>
          </a:xfrm>
          <a:prstGeom prst="rect">
            <a:avLst/>
          </a:prstGeom>
        </p:spPr>
      </p:pic>
      <p:pic>
        <p:nvPicPr>
          <p:cNvPr id="5" name="3D-3">
            <a:hlinkClick r:id="" action="ppaction://media"/>
            <a:extLst>
              <a:ext uri="{FF2B5EF4-FFF2-40B4-BE49-F238E27FC236}">
                <a16:creationId xmlns:a16="http://schemas.microsoft.com/office/drawing/2014/main" id="{4B4FF379-5A8F-4242-B659-72C8A5B0863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74450" y="2132806"/>
            <a:ext cx="4144963" cy="548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5B6E1-9826-46DC-B361-CCD4EE337F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5629" y="1543847"/>
            <a:ext cx="5118820" cy="6084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821B19-C212-42D7-8E72-C263CCBA2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6036" y="1524402"/>
            <a:ext cx="4572000" cy="627850"/>
          </a:xfrm>
          <a:prstGeom prst="rect">
            <a:avLst/>
          </a:prstGeom>
        </p:spPr>
      </p:pic>
      <p:sp>
        <p:nvSpPr>
          <p:cNvPr id="8" name="The left-right axis">
            <a:extLst>
              <a:ext uri="{FF2B5EF4-FFF2-40B4-BE49-F238E27FC236}">
                <a16:creationId xmlns:a16="http://schemas.microsoft.com/office/drawing/2014/main" id="{19A5E14F-19D7-460B-8624-38450D4484B5}"/>
              </a:ext>
            </a:extLst>
          </p:cNvPr>
          <p:cNvSpPr txBox="1"/>
          <p:nvPr/>
        </p:nvSpPr>
        <p:spPr>
          <a:xfrm>
            <a:off x="5902171" y="630585"/>
            <a:ext cx="60128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Hyper-parameters of </a:t>
            </a:r>
            <a:r>
              <a:rPr lang="en-US" dirty="0" err="1"/>
              <a:t>Umap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16F2BB-86A0-4252-A797-8CE16E34FB1C}"/>
              </a:ext>
            </a:extLst>
          </p:cNvPr>
          <p:cNvSpPr/>
          <p:nvPr/>
        </p:nvSpPr>
        <p:spPr>
          <a:xfrm>
            <a:off x="535043" y="8022750"/>
            <a:ext cx="9645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>
                <a:latin typeface="Comic Sans MS" panose="030F0702030302020204" pitchFamily="66" charset="0"/>
              </a:rPr>
              <a:t>neighbors: number of nearest neighbors.</a:t>
            </a:r>
          </a:p>
          <a:p>
            <a:pPr algn="l"/>
            <a:r>
              <a:rPr lang="en-US" altLang="zh-CN" b="0" dirty="0" err="1">
                <a:latin typeface="Comic Sans MS" panose="030F0702030302020204" pitchFamily="66" charset="0"/>
              </a:rPr>
              <a:t>min_dist</a:t>
            </a:r>
            <a:r>
              <a:rPr lang="en-US" altLang="zh-CN" b="0" dirty="0">
                <a:latin typeface="Comic Sans MS" panose="030F0702030302020204" pitchFamily="66" charset="0"/>
              </a:rPr>
              <a:t>: determines how close points appear in the final layout.</a:t>
            </a:r>
            <a:endParaRPr lang="en-US" b="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92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left-right axis">
            <a:extLst>
              <a:ext uri="{FF2B5EF4-FFF2-40B4-BE49-F238E27FC236}">
                <a16:creationId xmlns:a16="http://schemas.microsoft.com/office/drawing/2014/main" id="{46D85253-20FD-45EB-88A9-78C429CFBB53}"/>
              </a:ext>
            </a:extLst>
          </p:cNvPr>
          <p:cNvSpPr txBox="1"/>
          <p:nvPr/>
        </p:nvSpPr>
        <p:spPr>
          <a:xfrm>
            <a:off x="4594511" y="630585"/>
            <a:ext cx="81512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 err="1"/>
              <a:t>Umap</a:t>
            </a:r>
            <a:r>
              <a:rPr lang="en-US" altLang="zh-CN" dirty="0"/>
              <a:t> on MNIST and Fashion MNIST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67F9D-7849-409C-869D-295BDF7C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118" y="1494518"/>
            <a:ext cx="10878026" cy="80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314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e left-right axis">
            <a:extLst>
              <a:ext uri="{FF2B5EF4-FFF2-40B4-BE49-F238E27FC236}">
                <a16:creationId xmlns:a16="http://schemas.microsoft.com/office/drawing/2014/main" id="{19A5E14F-19D7-460B-8624-38450D4484B5}"/>
              </a:ext>
            </a:extLst>
          </p:cNvPr>
          <p:cNvSpPr txBox="1"/>
          <p:nvPr/>
        </p:nvSpPr>
        <p:spPr>
          <a:xfrm>
            <a:off x="7138087" y="630585"/>
            <a:ext cx="3541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UMAP vs t-SNE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8C18E8-C017-4B0D-BA3E-C1732A36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9" y="2408924"/>
            <a:ext cx="8150184" cy="48595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76FC09-C526-453B-8731-D3996294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04" y="2461000"/>
            <a:ext cx="8159372" cy="480747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4E028C-B324-4544-870D-D55B85BDA545}"/>
              </a:ext>
            </a:extLst>
          </p:cNvPr>
          <p:cNvSpPr/>
          <p:nvPr/>
        </p:nvSpPr>
        <p:spPr>
          <a:xfrm>
            <a:off x="8736511" y="1943142"/>
            <a:ext cx="282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 tissue of origin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C6352E-7189-4D48-ABF9-285C073D74CC}"/>
              </a:ext>
            </a:extLst>
          </p:cNvPr>
          <p:cNvSpPr/>
          <p:nvPr/>
        </p:nvSpPr>
        <p:spPr>
          <a:xfrm>
            <a:off x="290865" y="1921418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broad cell lineages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53AD2D-757E-4EE8-8F8F-A509660FDCEA}"/>
              </a:ext>
            </a:extLst>
          </p:cNvPr>
          <p:cNvSpPr/>
          <p:nvPr/>
        </p:nvSpPr>
        <p:spPr>
          <a:xfrm>
            <a:off x="10363673" y="9123015"/>
            <a:ext cx="6976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Becht </a:t>
            </a:r>
            <a:r>
              <a:rPr lang="en-US" altLang="zh-CN" sz="2800" b="0" dirty="0">
                <a:latin typeface="Comic Sans MS" panose="030F0702030302020204" pitchFamily="66" charset="0"/>
              </a:rPr>
              <a:t>et al. Nature Biotechnology. 2018 </a:t>
            </a:r>
            <a:endParaRPr lang="en-US" sz="2800" b="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322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left-right axis">
            <a:extLst>
              <a:ext uri="{FF2B5EF4-FFF2-40B4-BE49-F238E27FC236}">
                <a16:creationId xmlns:a16="http://schemas.microsoft.com/office/drawing/2014/main" id="{46D85253-20FD-45EB-88A9-78C429CFBB53}"/>
              </a:ext>
            </a:extLst>
          </p:cNvPr>
          <p:cNvSpPr txBox="1"/>
          <p:nvPr/>
        </p:nvSpPr>
        <p:spPr>
          <a:xfrm>
            <a:off x="6586240" y="630585"/>
            <a:ext cx="416780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 err="1"/>
              <a:t>Umap</a:t>
            </a:r>
            <a:r>
              <a:rPr lang="en-US" altLang="zh-CN" dirty="0"/>
              <a:t> is really fast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40282E-0A57-429E-9653-EFE98957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91" y="1604009"/>
            <a:ext cx="8783479" cy="73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07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left-right axis">
            <a:extLst>
              <a:ext uri="{FF2B5EF4-FFF2-40B4-BE49-F238E27FC236}">
                <a16:creationId xmlns:a16="http://schemas.microsoft.com/office/drawing/2014/main" id="{9B6D86CF-E1B8-43F4-A910-E5835CD23C11}"/>
              </a:ext>
            </a:extLst>
          </p:cNvPr>
          <p:cNvSpPr txBox="1"/>
          <p:nvPr/>
        </p:nvSpPr>
        <p:spPr>
          <a:xfrm>
            <a:off x="5509015" y="630585"/>
            <a:ext cx="63222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Important notes about </a:t>
            </a:r>
            <a:r>
              <a:rPr lang="en-US" dirty="0" err="1"/>
              <a:t>Umap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83C02-BE41-47CC-BA08-0859D5048F88}"/>
              </a:ext>
            </a:extLst>
          </p:cNvPr>
          <p:cNvSpPr/>
          <p:nvPr/>
        </p:nvSpPr>
        <p:spPr>
          <a:xfrm>
            <a:off x="1437552" y="1675444"/>
            <a:ext cx="144651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pt-BR" sz="2800" b="0" dirty="0">
                <a:latin typeface="Comic Sans MS" panose="030F0702030302020204" pitchFamily="66" charset="0"/>
              </a:rPr>
              <a:t>Umap implementation - O(n)    </a:t>
            </a:r>
            <a:r>
              <a:rPr lang="en-US" sz="2800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umap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 &amp; </a:t>
            </a:r>
            <a:r>
              <a:rPr lang="en-US" sz="2800" b="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umap.UMAP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() </a:t>
            </a:r>
            <a:r>
              <a:rPr lang="en-US" altLang="zh-CN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&amp; </a:t>
            </a:r>
            <a:r>
              <a:rPr lang="en-US" sz="2800" b="0" dirty="0">
                <a:solidFill>
                  <a:srgbClr val="FFC000"/>
                </a:solidFill>
                <a:latin typeface="Comic Sans MS" panose="030F0702030302020204" pitchFamily="66" charset="0"/>
              </a:rPr>
              <a:t>Seurat</a:t>
            </a:r>
          </a:p>
          <a:p>
            <a:pPr marL="514350" indent="-514350" algn="l">
              <a:buAutoNum type="arabicPeriod"/>
            </a:pPr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2. It can be run from the top PCs (e.g.: PC1 to PC10)</a:t>
            </a: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3. It is no longer completely stochastic as t-SNE</a:t>
            </a: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4. Can be applied to new data points</a:t>
            </a:r>
          </a:p>
          <a:p>
            <a:pPr algn="l"/>
            <a:endParaRPr lang="en-US" sz="2800" b="0" dirty="0">
              <a:latin typeface="Comic Sans MS" panose="030F0702030302020204" pitchFamily="66" charset="0"/>
            </a:endParaRPr>
          </a:p>
          <a:p>
            <a:pPr algn="l"/>
            <a:r>
              <a:rPr lang="en-US" sz="2800" b="0" dirty="0">
                <a:latin typeface="Comic Sans MS" panose="030F0702030302020204" pitchFamily="66" charset="0"/>
              </a:rPr>
              <a:t>5. Defines both LOCAL and GLOBAL distances</a:t>
            </a:r>
          </a:p>
        </p:txBody>
      </p:sp>
    </p:spTree>
    <p:extLst>
      <p:ext uri="{BB962C8B-B14F-4D97-AF65-F5344CB8AC3E}">
        <p14:creationId xmlns:p14="http://schemas.microsoft.com/office/powerpoint/2010/main" val="172212295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left-right axis">
            <a:extLst>
              <a:ext uri="{FF2B5EF4-FFF2-40B4-BE49-F238E27FC236}">
                <a16:creationId xmlns:a16="http://schemas.microsoft.com/office/drawing/2014/main" id="{9B6D86CF-E1B8-43F4-A910-E5835CD23C11}"/>
              </a:ext>
            </a:extLst>
          </p:cNvPr>
          <p:cNvSpPr txBox="1"/>
          <p:nvPr/>
        </p:nvSpPr>
        <p:spPr>
          <a:xfrm>
            <a:off x="7559256" y="630585"/>
            <a:ext cx="222176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 err="1"/>
              <a:t>Umap</a:t>
            </a:r>
            <a:r>
              <a:rPr lang="en-US" dirty="0"/>
              <a:t> in 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E4843-D617-4632-8C5D-54C6E588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4" y="1722120"/>
            <a:ext cx="12203653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303E43-7543-4870-9BF2-DD3245D1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40" y="5485447"/>
            <a:ext cx="6896891" cy="38871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569BFB-9668-4B82-85F6-3EB2617B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131" y="5513040"/>
            <a:ext cx="6802602" cy="3859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E3DBE7-AEC1-476C-A073-6255854E0C7A}"/>
              </a:ext>
            </a:extLst>
          </p:cNvPr>
          <p:cNvSpPr/>
          <p:nvPr/>
        </p:nvSpPr>
        <p:spPr>
          <a:xfrm>
            <a:off x="1244440" y="5011668"/>
            <a:ext cx="36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Comic Sans MS" panose="030F0702030302020204" pitchFamily="66" charset="0"/>
              </a:rPr>
              <a:t>Original data embedding</a:t>
            </a:r>
            <a:endParaRPr lang="en-US" b="0" dirty="0">
              <a:latin typeface="Comic Sans MS" panose="030F0702030302020204" pitchFamily="66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1925A7-501E-44F9-89CE-44AA1EF441F6}"/>
              </a:ext>
            </a:extLst>
          </p:cNvPr>
          <p:cNvSpPr/>
          <p:nvPr/>
        </p:nvSpPr>
        <p:spPr>
          <a:xfrm>
            <a:off x="8943087" y="5021550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Comic Sans MS" panose="030F0702030302020204" pitchFamily="66" charset="0"/>
              </a:rPr>
              <a:t>New data embedding</a:t>
            </a:r>
          </a:p>
        </p:txBody>
      </p:sp>
    </p:spTree>
    <p:extLst>
      <p:ext uri="{BB962C8B-B14F-4D97-AF65-F5344CB8AC3E}">
        <p14:creationId xmlns:p14="http://schemas.microsoft.com/office/powerpoint/2010/main" val="20017407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diagram">
            <a:extLst>
              <a:ext uri="{FF2B5EF4-FFF2-40B4-BE49-F238E27FC236}">
                <a16:creationId xmlns:a16="http://schemas.microsoft.com/office/drawing/2014/main" id="{9940928F-8030-40CB-9213-CFB58784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89" y="1664128"/>
            <a:ext cx="10615883" cy="759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What do you mean when you say “early development”?">
            <a:extLst>
              <a:ext uri="{FF2B5EF4-FFF2-40B4-BE49-F238E27FC236}">
                <a16:creationId xmlns:a16="http://schemas.microsoft.com/office/drawing/2014/main" id="{9041ECEB-3437-4298-9C76-9B201BB0767D}"/>
              </a:ext>
            </a:extLst>
          </p:cNvPr>
          <p:cNvSpPr txBox="1"/>
          <p:nvPr/>
        </p:nvSpPr>
        <p:spPr>
          <a:xfrm>
            <a:off x="5550696" y="773825"/>
            <a:ext cx="623888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Basic tasks of machine learning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C55CB5-18F8-4C1A-ABDB-BA610391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98" y="4226377"/>
            <a:ext cx="1734891" cy="145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1F1EC-9D8C-B04B-A1D4-F7FE91C1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300" y="1799692"/>
            <a:ext cx="1876097" cy="1482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A361DB-A29B-5E45-9665-2F1C8870F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9966" y="4431183"/>
            <a:ext cx="1714500" cy="1371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3CA649-98EC-4C8B-A47A-52174ABC46F0}"/>
              </a:ext>
            </a:extLst>
          </p:cNvPr>
          <p:cNvSpPr/>
          <p:nvPr/>
        </p:nvSpPr>
        <p:spPr>
          <a:xfrm>
            <a:off x="8670131" y="1664128"/>
            <a:ext cx="7384335" cy="17538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D75DB5-E95C-4FE8-A614-2C72CF355D90}"/>
              </a:ext>
            </a:extLst>
          </p:cNvPr>
          <p:cNvSpPr/>
          <p:nvPr/>
        </p:nvSpPr>
        <p:spPr>
          <a:xfrm>
            <a:off x="11377534" y="3713246"/>
            <a:ext cx="4796854" cy="2622377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90B3F-52DB-4A4A-8D22-AD8E8946A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46" y="1801833"/>
            <a:ext cx="4222893" cy="164423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A57EB19-A94A-488F-8A5B-99AACF30DEE0}"/>
              </a:ext>
            </a:extLst>
          </p:cNvPr>
          <p:cNvCxnSpPr/>
          <p:nvPr/>
        </p:nvCxnSpPr>
        <p:spPr>
          <a:xfrm>
            <a:off x="2038662" y="2713889"/>
            <a:ext cx="452099" cy="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5BFAC06-1FBD-492C-9EEC-693F09AA097E}"/>
              </a:ext>
            </a:extLst>
          </p:cNvPr>
          <p:cNvSpPr/>
          <p:nvPr/>
        </p:nvSpPr>
        <p:spPr>
          <a:xfrm>
            <a:off x="1424066" y="3853475"/>
            <a:ext cx="5486400" cy="227750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EDAE5B-C610-4302-A517-358E68DF929F}"/>
              </a:ext>
            </a:extLst>
          </p:cNvPr>
          <p:cNvSpPr/>
          <p:nvPr/>
        </p:nvSpPr>
        <p:spPr>
          <a:xfrm>
            <a:off x="154236" y="1664127"/>
            <a:ext cx="8154001" cy="189407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74" name="Picture 2" descr="æºå¨å­¦ä¹ ç¬è®°å¢å¼ºå­¦ä¹ ä¸é©¬å°ç§å¤«æ¨¡åï¼1ï¼ - it610.com">
            <a:extLst>
              <a:ext uri="{FF2B5EF4-FFF2-40B4-BE49-F238E27FC236}">
                <a16:creationId xmlns:a16="http://schemas.microsoft.com/office/drawing/2014/main" id="{B5029243-89F6-4E03-A487-F51A3E57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534" y="7438194"/>
            <a:ext cx="3276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17267B2-09C8-440C-9EC9-69A0A5DAFF65}"/>
              </a:ext>
            </a:extLst>
          </p:cNvPr>
          <p:cNvSpPr/>
          <p:nvPr/>
        </p:nvSpPr>
        <p:spPr>
          <a:xfrm>
            <a:off x="5981075" y="6887569"/>
            <a:ext cx="8868424" cy="2622377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7446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5" grpId="0" animBg="1"/>
      <p:bldP spid="16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left-right axis">
            <a:extLst>
              <a:ext uri="{FF2B5EF4-FFF2-40B4-BE49-F238E27FC236}">
                <a16:creationId xmlns:a16="http://schemas.microsoft.com/office/drawing/2014/main" id="{69BCE8BA-5043-45E5-9C0E-047FA3F17B50}"/>
              </a:ext>
            </a:extLst>
          </p:cNvPr>
          <p:cNvSpPr txBox="1"/>
          <p:nvPr/>
        </p:nvSpPr>
        <p:spPr>
          <a:xfrm>
            <a:off x="4106395" y="630585"/>
            <a:ext cx="912750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Develop new dimension reduction methods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F6F89-6001-41E8-AEEE-B2EBFB91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25" y="1707817"/>
            <a:ext cx="5503149" cy="6494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60D99A-D17F-4AE6-B440-47BDD4CA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453" y="1707817"/>
            <a:ext cx="4314711" cy="6494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17F34-2685-486E-B952-23CDA36D3B87}"/>
              </a:ext>
            </a:extLst>
          </p:cNvPr>
          <p:cNvSpPr txBox="1">
            <a:spLocks/>
          </p:cNvSpPr>
          <p:nvPr/>
        </p:nvSpPr>
        <p:spPr>
          <a:xfrm>
            <a:off x="9495641" y="8412538"/>
            <a:ext cx="3914333" cy="514272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4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611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133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44522" lvl="1" indent="0">
              <a:spcBef>
                <a:spcPct val="20000"/>
              </a:spcBef>
              <a:buClr>
                <a:srgbClr val="00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omic Sans MS"/>
              </a:rPr>
              <a:t>Wang et al. GPB. 2018</a:t>
            </a:r>
            <a:endParaRPr lang="en-US" sz="24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D2390A-DF4B-4CF6-BF5F-8A127AA6ED4E}"/>
              </a:ext>
            </a:extLst>
          </p:cNvPr>
          <p:cNvSpPr txBox="1">
            <a:spLocks/>
          </p:cNvSpPr>
          <p:nvPr/>
        </p:nvSpPr>
        <p:spPr>
          <a:xfrm>
            <a:off x="4119832" y="8412538"/>
            <a:ext cx="3914333" cy="514272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4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611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133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44522" lvl="1" indent="0">
              <a:spcBef>
                <a:spcPct val="20000"/>
              </a:spcBef>
              <a:buClr>
                <a:srgbClr val="00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omic Sans MS"/>
              </a:rPr>
              <a:t>Li et al. NAR. 2017</a:t>
            </a:r>
            <a:endParaRPr lang="en-US" sz="2400" dirty="0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7140001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bryonic development and stem cells">
            <a:extLst>
              <a:ext uri="{FF2B5EF4-FFF2-40B4-BE49-F238E27FC236}">
                <a16:creationId xmlns:a16="http://schemas.microsoft.com/office/drawing/2014/main" id="{4389A94B-19CC-7341-A86F-5FF6F255464F}"/>
              </a:ext>
            </a:extLst>
          </p:cNvPr>
          <p:cNvSpPr txBox="1"/>
          <p:nvPr/>
        </p:nvSpPr>
        <p:spPr>
          <a:xfrm>
            <a:off x="6831486" y="437099"/>
            <a:ext cx="36772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Recommendation</a:t>
            </a:r>
            <a:endParaRPr dirty="0"/>
          </a:p>
        </p:txBody>
      </p:sp>
      <p:sp>
        <p:nvSpPr>
          <p:cNvPr id="22" name="Zygotic genome activation (ZGA)">
            <a:extLst>
              <a:ext uri="{FF2B5EF4-FFF2-40B4-BE49-F238E27FC236}">
                <a16:creationId xmlns:a16="http://schemas.microsoft.com/office/drawing/2014/main" id="{94AE4DCF-5384-4160-BC33-53CCD3BDCC23}"/>
              </a:ext>
            </a:extLst>
          </p:cNvPr>
          <p:cNvSpPr txBox="1"/>
          <p:nvPr/>
        </p:nvSpPr>
        <p:spPr>
          <a:xfrm>
            <a:off x="2579934" y="1827271"/>
            <a:ext cx="13376345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altLang="zh-CN" sz="3000" dirty="0" err="1"/>
              <a:t>StatQuest</a:t>
            </a:r>
            <a:r>
              <a:rPr lang="en-US" altLang="zh-CN" sz="3000" dirty="0"/>
              <a:t> with Josh </a:t>
            </a:r>
            <a:r>
              <a:rPr lang="en-US" altLang="zh-CN" sz="3000" dirty="0" err="1"/>
              <a:t>Starmer</a:t>
            </a:r>
            <a:endParaRPr lang="en-US" altLang="zh-CN" sz="3000" dirty="0"/>
          </a:p>
          <a:p>
            <a:pPr algn="l"/>
            <a:r>
              <a:rPr lang="en-US" sz="3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https://www.youtube.com/c/joshstarmer/playlists</a:t>
            </a:r>
            <a:endParaRPr lang="en-US" sz="3000" dirty="0"/>
          </a:p>
          <a:p>
            <a:pPr algn="l"/>
            <a:endParaRPr lang="en-US" sz="3000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000" dirty="0"/>
              <a:t>Cou</a:t>
            </a:r>
            <a:r>
              <a:rPr lang="en-US" altLang="zh-CN" sz="3000" dirty="0"/>
              <a:t>r</a:t>
            </a:r>
            <a:r>
              <a:rPr lang="en-US" sz="3000" dirty="0"/>
              <a:t>sera class - Machine Learning (Andrew Ng)</a:t>
            </a:r>
          </a:p>
          <a:p>
            <a:pPr algn="l"/>
            <a:r>
              <a:rPr lang="en-US" sz="3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https://www.coursera.org/learn/machine-learning</a:t>
            </a:r>
            <a:endParaRPr lang="en-US" sz="3000" dirty="0"/>
          </a:p>
          <a:p>
            <a:pPr algn="l"/>
            <a:endParaRPr lang="en-US" sz="30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000" dirty="0"/>
              <a:t>D</a:t>
            </a:r>
            <a:r>
              <a:rPr lang="en-US" altLang="zh-CN" sz="3000" dirty="0"/>
              <a:t>imension reduction </a:t>
            </a:r>
            <a:endParaRPr lang="en-US" sz="3000" dirty="0"/>
          </a:p>
          <a:p>
            <a:pPr algn="l"/>
            <a:r>
              <a:rPr lang="en-US" sz="3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https://www.analyticsvidhya.com/blog/2018/08/dimensionality-reduction-techniques-python/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000" dirty="0"/>
              <a:t>Single cell </a:t>
            </a:r>
          </a:p>
          <a:p>
            <a:pPr algn="l"/>
            <a:r>
              <a:rPr lang="en-US" altLang="zh-CN" sz="3000" dirty="0"/>
              <a:t>1. </a:t>
            </a:r>
            <a:r>
              <a:rPr lang="en-US" sz="3000" dirty="0"/>
              <a:t>Seurat - Guided Clustering Tutorial</a:t>
            </a:r>
            <a:endParaRPr lang="en-US" sz="30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3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https://satijalab.org/seurat/articles/pbmc3k_tutorial.html</a:t>
            </a:r>
            <a:endParaRPr lang="en-US" sz="3000" dirty="0"/>
          </a:p>
          <a:p>
            <a:pPr algn="l"/>
            <a:r>
              <a:rPr lang="en-US" sz="3000" dirty="0"/>
              <a:t>2. Single cell RNA-seq data analysis with R</a:t>
            </a:r>
          </a:p>
          <a:p>
            <a:pPr algn="l"/>
            <a:r>
              <a:rPr lang="en-US" sz="3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https://www.csc.fi/web/training/-/scrnaseq</a:t>
            </a:r>
            <a:endParaRPr lang="en-US" sz="3000" dirty="0"/>
          </a:p>
          <a:p>
            <a:pPr algn="l"/>
            <a:endParaRPr lang="en-US" sz="3000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09E9A4-2F8A-4C40-B39A-996B04B50BF2}"/>
              </a:ext>
            </a:extLst>
          </p:cNvPr>
          <p:cNvSpPr txBox="1"/>
          <p:nvPr/>
        </p:nvSpPr>
        <p:spPr>
          <a:xfrm>
            <a:off x="5206044" y="3778742"/>
            <a:ext cx="692817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Thanks</a:t>
            </a:r>
            <a:r>
              <a:rPr lang="zh-CN" altLang="en-US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for</a:t>
            </a:r>
            <a:r>
              <a:rPr lang="zh-CN" altLang="en-US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your</a:t>
            </a:r>
            <a:r>
              <a:rPr lang="zh-CN" altLang="en-US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400" b="0" dirty="0">
                <a:solidFill>
                  <a:srgbClr val="FFFF00"/>
                </a:solidFill>
                <a:latin typeface="Comic Sans MS" panose="030F0902030302020204" pitchFamily="66" charset="0"/>
              </a:rPr>
              <a:t>attention</a:t>
            </a:r>
            <a:endParaRPr lang="zh-CN" altLang="en-US" sz="4400" b="0" dirty="0">
              <a:solidFill>
                <a:srgbClr val="FFFF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3620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cs.mcgill.ca/~yueli/MLCB.png">
            <a:extLst>
              <a:ext uri="{FF2B5EF4-FFF2-40B4-BE49-F238E27FC236}">
                <a16:creationId xmlns:a16="http://schemas.microsoft.com/office/drawing/2014/main" id="{345969FE-C2D4-4D44-AC62-0E323427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378027"/>
            <a:ext cx="17021608" cy="916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9675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65841C-D997-46C2-99C5-9E974501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38" y="0"/>
            <a:ext cx="13530122" cy="97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908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B9216A-E9B9-4FAD-95F9-C888A668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5" y="1519084"/>
            <a:ext cx="14136912" cy="71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148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46D67B-A21A-4C79-98BA-D4609F68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56" y="2728912"/>
            <a:ext cx="104203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308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FA2624-BBD5-4B51-B2CF-C72242CF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227483"/>
            <a:ext cx="13752189" cy="92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873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15AEC2-04BE-4A1C-BC4D-E6E83675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61" y="245248"/>
            <a:ext cx="14057739" cy="92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6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do you mean when you say “early development”?">
            <a:extLst>
              <a:ext uri="{FF2B5EF4-FFF2-40B4-BE49-F238E27FC236}">
                <a16:creationId xmlns:a16="http://schemas.microsoft.com/office/drawing/2014/main" id="{2C4EF24E-343E-4C07-BC6B-374201A495C5}"/>
              </a:ext>
            </a:extLst>
          </p:cNvPr>
          <p:cNvSpPr txBox="1"/>
          <p:nvPr/>
        </p:nvSpPr>
        <p:spPr>
          <a:xfrm>
            <a:off x="5291021" y="773825"/>
            <a:ext cx="67582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Input of </a:t>
            </a:r>
            <a:r>
              <a:rPr lang="en-US" dirty="0"/>
              <a:t>machine learning methods</a:t>
            </a:r>
            <a:endParaRPr dirty="0"/>
          </a:p>
        </p:txBody>
      </p:sp>
      <p:sp>
        <p:nvSpPr>
          <p:cNvPr id="13" name="Organogenesis?">
            <a:extLst>
              <a:ext uri="{FF2B5EF4-FFF2-40B4-BE49-F238E27FC236}">
                <a16:creationId xmlns:a16="http://schemas.microsoft.com/office/drawing/2014/main" id="{26FD37E3-591D-4AC6-B633-C0465475FF07}"/>
              </a:ext>
            </a:extLst>
          </p:cNvPr>
          <p:cNvSpPr txBox="1"/>
          <p:nvPr/>
        </p:nvSpPr>
        <p:spPr>
          <a:xfrm>
            <a:off x="7045385" y="1570541"/>
            <a:ext cx="13930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feature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9" name="Organogenesis?">
            <a:extLst>
              <a:ext uri="{FF2B5EF4-FFF2-40B4-BE49-F238E27FC236}">
                <a16:creationId xmlns:a16="http://schemas.microsoft.com/office/drawing/2014/main" id="{8D0602CF-3797-463A-89D5-7061171F37D2}"/>
              </a:ext>
            </a:extLst>
          </p:cNvPr>
          <p:cNvSpPr txBox="1"/>
          <p:nvPr/>
        </p:nvSpPr>
        <p:spPr>
          <a:xfrm>
            <a:off x="4309336" y="3762046"/>
            <a:ext cx="1301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Sample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0" name="Organogenesis?">
            <a:extLst>
              <a:ext uri="{FF2B5EF4-FFF2-40B4-BE49-F238E27FC236}">
                <a16:creationId xmlns:a16="http://schemas.microsoft.com/office/drawing/2014/main" id="{1C8EEC91-F69A-4221-93B9-47D233FC60CE}"/>
              </a:ext>
            </a:extLst>
          </p:cNvPr>
          <p:cNvSpPr txBox="1"/>
          <p:nvPr/>
        </p:nvSpPr>
        <p:spPr>
          <a:xfrm>
            <a:off x="9604701" y="1570540"/>
            <a:ext cx="8928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label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838386-8F60-499E-92ED-C68E40B9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43" y="2117291"/>
            <a:ext cx="5007105" cy="4128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DD3614-E55A-44FF-AF55-9AE3A063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7183303"/>
            <a:ext cx="13374711" cy="2295969"/>
          </a:xfrm>
          <a:prstGeom prst="rect">
            <a:avLst/>
          </a:prstGeom>
        </p:spPr>
      </p:pic>
      <p:sp>
        <p:nvSpPr>
          <p:cNvPr id="15" name="Implantation?">
            <a:extLst>
              <a:ext uri="{FF2B5EF4-FFF2-40B4-BE49-F238E27FC236}">
                <a16:creationId xmlns:a16="http://schemas.microsoft.com/office/drawing/2014/main" id="{5CF91E64-27EE-497B-BEF3-16596967F8E5}"/>
              </a:ext>
            </a:extLst>
          </p:cNvPr>
          <p:cNvSpPr txBox="1"/>
          <p:nvPr/>
        </p:nvSpPr>
        <p:spPr>
          <a:xfrm>
            <a:off x="1898419" y="6507999"/>
            <a:ext cx="61234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/>
              <a:t>Example: Titanic disaster on Kaggle </a:t>
            </a:r>
            <a:endParaRPr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F6E572-1CEE-47A0-AB39-C4BDCD14CAC5}"/>
              </a:ext>
            </a:extLst>
          </p:cNvPr>
          <p:cNvSpPr/>
          <p:nvPr/>
        </p:nvSpPr>
        <p:spPr>
          <a:xfrm>
            <a:off x="14255646" y="7183303"/>
            <a:ext cx="1101840" cy="2295969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4337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do you mean when you say “early development”?">
            <a:extLst>
              <a:ext uri="{FF2B5EF4-FFF2-40B4-BE49-F238E27FC236}">
                <a16:creationId xmlns:a16="http://schemas.microsoft.com/office/drawing/2014/main" id="{9041ECEB-3437-4298-9C76-9B201BB0767D}"/>
              </a:ext>
            </a:extLst>
          </p:cNvPr>
          <p:cNvSpPr txBox="1"/>
          <p:nvPr/>
        </p:nvSpPr>
        <p:spPr>
          <a:xfrm>
            <a:off x="4225825" y="666808"/>
            <a:ext cx="88886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Top used algorithms in biological data analysis</a:t>
            </a:r>
            <a:endParaRPr dirty="0"/>
          </a:p>
        </p:txBody>
      </p:sp>
      <p:pic>
        <p:nvPicPr>
          <p:cNvPr id="4" name="Picture 2" descr="Ijms 22 02903 g001">
            <a:extLst>
              <a:ext uri="{FF2B5EF4-FFF2-40B4-BE49-F238E27FC236}">
                <a16:creationId xmlns:a16="http://schemas.microsoft.com/office/drawing/2014/main" id="{F3CC76C7-5C2F-49EE-B18B-163CF237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13" y="1469945"/>
            <a:ext cx="7265035" cy="810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AAC6807-57CC-47DB-95FF-C4461FEE4DDA}"/>
              </a:ext>
            </a:extLst>
          </p:cNvPr>
          <p:cNvSpPr/>
          <p:nvPr/>
        </p:nvSpPr>
        <p:spPr>
          <a:xfrm>
            <a:off x="5514108" y="7481455"/>
            <a:ext cx="3828675" cy="196734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387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do you mean when you say “early development”?">
            <a:extLst>
              <a:ext uri="{FF2B5EF4-FFF2-40B4-BE49-F238E27FC236}">
                <a16:creationId xmlns:a16="http://schemas.microsoft.com/office/drawing/2014/main" id="{611EC90C-FE4E-4503-BD03-B3ADD1C2056E}"/>
              </a:ext>
            </a:extLst>
          </p:cNvPr>
          <p:cNvSpPr txBox="1"/>
          <p:nvPr/>
        </p:nvSpPr>
        <p:spPr>
          <a:xfrm>
            <a:off x="4803688" y="666808"/>
            <a:ext cx="773288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When 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dealing with multi-samples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11278-292C-4E43-9D01-498703C6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31" y="2073417"/>
            <a:ext cx="5791200" cy="64293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30D41C-016E-48B6-A446-F1D7F78A7142}"/>
              </a:ext>
            </a:extLst>
          </p:cNvPr>
          <p:cNvSpPr/>
          <p:nvPr/>
        </p:nvSpPr>
        <p:spPr>
          <a:xfrm>
            <a:off x="5342938" y="8764402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Comic Sans MS"/>
              </a:rPr>
              <a:t>A general single cell analysis workflow </a:t>
            </a:r>
          </a:p>
        </p:txBody>
      </p:sp>
    </p:spTree>
    <p:extLst>
      <p:ext uri="{BB962C8B-B14F-4D97-AF65-F5344CB8AC3E}">
        <p14:creationId xmlns:p14="http://schemas.microsoft.com/office/powerpoint/2010/main" val="22547390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do you mean when you say “early development”?">
            <a:extLst>
              <a:ext uri="{FF2B5EF4-FFF2-40B4-BE49-F238E27FC236}">
                <a16:creationId xmlns:a16="http://schemas.microsoft.com/office/drawing/2014/main" id="{9041ECEB-3437-4298-9C76-9B201BB0767D}"/>
              </a:ext>
            </a:extLst>
          </p:cNvPr>
          <p:cNvSpPr txBox="1"/>
          <p:nvPr/>
        </p:nvSpPr>
        <p:spPr>
          <a:xfrm>
            <a:off x="6704069" y="666808"/>
            <a:ext cx="39321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altLang="zh-CN" dirty="0"/>
              <a:t>What is </a:t>
            </a:r>
            <a:r>
              <a:rPr lang="en-US" dirty="0"/>
              <a:t> dimension?</a:t>
            </a:r>
            <a:endParaRPr dirty="0"/>
          </a:p>
        </p:txBody>
      </p:sp>
      <p:sp>
        <p:nvSpPr>
          <p:cNvPr id="13" name="Organogenesis?">
            <a:extLst>
              <a:ext uri="{FF2B5EF4-FFF2-40B4-BE49-F238E27FC236}">
                <a16:creationId xmlns:a16="http://schemas.microsoft.com/office/drawing/2014/main" id="{90CDF90E-7E89-4D17-901D-256C7C603E89}"/>
              </a:ext>
            </a:extLst>
          </p:cNvPr>
          <p:cNvSpPr txBox="1"/>
          <p:nvPr/>
        </p:nvSpPr>
        <p:spPr>
          <a:xfrm>
            <a:off x="2145201" y="2002441"/>
            <a:ext cx="284533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feature (</a:t>
            </a:r>
            <a:r>
              <a:rPr lang="en-US" dirty="0"/>
              <a:t>genes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4" name="Organogenesis?">
            <a:extLst>
              <a:ext uri="{FF2B5EF4-FFF2-40B4-BE49-F238E27FC236}">
                <a16:creationId xmlns:a16="http://schemas.microsoft.com/office/drawing/2014/main" id="{B11583A8-01D9-4E63-8190-A7F364670E4A}"/>
              </a:ext>
            </a:extLst>
          </p:cNvPr>
          <p:cNvSpPr txBox="1"/>
          <p:nvPr/>
        </p:nvSpPr>
        <p:spPr>
          <a:xfrm>
            <a:off x="135310" y="3978503"/>
            <a:ext cx="13016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Sample</a:t>
            </a:r>
          </a:p>
          <a:p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dirty="0"/>
              <a:t>cell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5" name="Organogenesis?">
            <a:extLst>
              <a:ext uri="{FF2B5EF4-FFF2-40B4-BE49-F238E27FC236}">
                <a16:creationId xmlns:a16="http://schemas.microsoft.com/office/drawing/2014/main" id="{B167F9CF-C7DB-43F0-A78D-79906F84A339}"/>
              </a:ext>
            </a:extLst>
          </p:cNvPr>
          <p:cNvSpPr txBox="1"/>
          <p:nvPr/>
        </p:nvSpPr>
        <p:spPr>
          <a:xfrm>
            <a:off x="5188621" y="2033218"/>
            <a:ext cx="137698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B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no label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1125B0-69A1-4430-858A-5125CD0F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17" y="2579969"/>
            <a:ext cx="5007105" cy="41286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DCAFA1-CE1F-418E-A691-B2CE6A14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265" y="2033218"/>
            <a:ext cx="1602884" cy="4983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AB7F2A-0BB1-495C-8E5C-ECAEEEF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651" y="2033218"/>
            <a:ext cx="8194988" cy="54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8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Custom 1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0F5CA4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4915</TotalTime>
  <Words>2063</Words>
  <Application>Microsoft Macintosh PowerPoint</Application>
  <PresentationFormat>自定义</PresentationFormat>
  <Paragraphs>300</Paragraphs>
  <Slides>58</Slides>
  <Notes>28</Notes>
  <HiddenSlides>0</HiddenSlides>
  <MMClips>6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9" baseType="lpstr">
      <vt:lpstr>Arial</vt:lpstr>
      <vt:lpstr>Comic Sans MS</vt:lpstr>
      <vt:lpstr>Helvetica Neue</vt:lpstr>
      <vt:lpstr>Helvetica Neue Light</vt:lpstr>
      <vt:lpstr>Helvetica Neue Medium</vt:lpstr>
      <vt:lpstr>Tahoma</vt:lpstr>
      <vt:lpstr>Times</vt:lpstr>
      <vt:lpstr>Wingdings</vt:lpstr>
      <vt:lpstr>Black</vt:lpstr>
      <vt:lpstr>Blank Presentation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Fengling Chen</dc:creator>
  <cp:lastModifiedBy>Microsoft Office User</cp:lastModifiedBy>
  <cp:revision>597</cp:revision>
  <dcterms:modified xsi:type="dcterms:W3CDTF">2021-06-16T08:32:07Z</dcterms:modified>
</cp:coreProperties>
</file>